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4" r:id="rId1"/>
  </p:sldMasterIdLst>
  <p:notesMasterIdLst>
    <p:notesMasterId r:id="rId24"/>
  </p:notesMasterIdLst>
  <p:sldIdLst>
    <p:sldId id="256" r:id="rId2"/>
    <p:sldId id="259" r:id="rId3"/>
    <p:sldId id="261" r:id="rId4"/>
    <p:sldId id="266" r:id="rId5"/>
    <p:sldId id="265" r:id="rId6"/>
    <p:sldId id="268" r:id="rId7"/>
    <p:sldId id="269" r:id="rId8"/>
    <p:sldId id="270" r:id="rId9"/>
    <p:sldId id="271" r:id="rId10"/>
    <p:sldId id="273" r:id="rId11"/>
    <p:sldId id="274" r:id="rId12"/>
    <p:sldId id="275" r:id="rId13"/>
    <p:sldId id="276" r:id="rId14"/>
    <p:sldId id="277" r:id="rId15"/>
    <p:sldId id="260" r:id="rId16"/>
    <p:sldId id="258" r:id="rId17"/>
    <p:sldId id="280" r:id="rId18"/>
    <p:sldId id="278" r:id="rId19"/>
    <p:sldId id="279" r:id="rId20"/>
    <p:sldId id="263" r:id="rId21"/>
    <p:sldId id="257" r:id="rId22"/>
    <p:sldId id="2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4"/>
    <p:restoredTop sz="71869"/>
  </p:normalViewPr>
  <p:slideViewPr>
    <p:cSldViewPr snapToGrid="0" snapToObjects="1">
      <p:cViewPr varScale="1">
        <p:scale>
          <a:sx n="64" d="100"/>
          <a:sy n="64"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029A9F-CBC5-B444-BC5E-D983A2033EFC}" type="datetimeFigureOut">
              <a:rPr lang="es-ES_tradnl" smtClean="0"/>
              <a:t>27/10/17</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2BD3F-C3B1-364B-9798-8404813C0EC6}" type="slidenum">
              <a:rPr lang="es-ES_tradnl" smtClean="0"/>
              <a:t>‹#›</a:t>
            </a:fld>
            <a:endParaRPr lang="es-ES_tradnl"/>
          </a:p>
        </p:txBody>
      </p:sp>
    </p:spTree>
    <p:extLst>
      <p:ext uri="{BB962C8B-B14F-4D97-AF65-F5344CB8AC3E}">
        <p14:creationId xmlns:p14="http://schemas.microsoft.com/office/powerpoint/2010/main" val="104121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serverless.com/framework/docs/#Supported-Provider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1" Type="http://schemas.openxmlformats.org/officeDocument/2006/relationships/hyperlink" Target="https://serverless.com/framework/docs/providers/aws/events/cloudwatch-event" TargetMode="External"/><Relationship Id="rId12" Type="http://schemas.openxmlformats.org/officeDocument/2006/relationships/hyperlink" Target="https://serverless.com/framework/docs/providers/aws/events/cloudwatch-log" TargetMode="External"/><Relationship Id="rId13" Type="http://schemas.openxmlformats.org/officeDocument/2006/relationships/hyperlink" Target="https://serverless.com/framework/docs/providers/aws/events/cognito-user-pool" TargetMode="External"/><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serverless.com/framework/docs/providers/aws/events/apigateway" TargetMode="External"/><Relationship Id="rId4" Type="http://schemas.openxmlformats.org/officeDocument/2006/relationships/hyperlink" Target="https://serverless.com/framework/docs/providers/aws/events/streams" TargetMode="External"/><Relationship Id="rId5" Type="http://schemas.openxmlformats.org/officeDocument/2006/relationships/hyperlink" Target="https://serverless.com/framework/docs/providers/aws/events/s3" TargetMode="External"/><Relationship Id="rId6" Type="http://schemas.openxmlformats.org/officeDocument/2006/relationships/hyperlink" Target="https://serverless.com/framework/docs/providers/aws/events/schedule" TargetMode="External"/><Relationship Id="rId7" Type="http://schemas.openxmlformats.org/officeDocument/2006/relationships/hyperlink" Target="https://serverless.com/framework/docs/providers/aws/events/sns" TargetMode="External"/><Relationship Id="rId8" Type="http://schemas.openxmlformats.org/officeDocument/2006/relationships/hyperlink" Target="https://serverless.com/framework/docs/providers/aws/events/alexa-skill" TargetMode="External"/><Relationship Id="rId9" Type="http://schemas.openxmlformats.org/officeDocument/2006/relationships/hyperlink" Target="https://serverless.com/framework/docs/providers/aws/events/alexa-smart-home" TargetMode="External"/><Relationship Id="rId10" Type="http://schemas.openxmlformats.org/officeDocument/2006/relationships/hyperlink" Target="https://serverless.com/framework/docs/providers/aws/events/io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cloud.guru/" TargetMode="External"/><Relationship Id="rId4" Type="http://schemas.openxmlformats.org/officeDocument/2006/relationships/hyperlink" Target="https://www.safaribooksonline.com/library/view/serverless-architectures-on/9781617293825/kindle_split_014.html#ch02fig02" TargetMode="External"/><Relationship Id="rId5" Type="http://schemas.openxmlformats.org/officeDocument/2006/relationships/hyperlink" Target="http://instant.cm/" TargetMode="External"/><Relationship Id="rId6" Type="http://schemas.openxmlformats.org/officeDocument/2006/relationships/hyperlink" Target="https://www.safaribooksonline.com/library/view/serverless-architectures-on/9781617293825/kindle_split_025.html#app01" TargetMode="External"/><Relationship Id="rId7" Type="http://schemas.openxmlformats.org/officeDocument/2006/relationships/hyperlink" Target="https://www.safaribooksonline.com/library/view/serverless-architectures-on/9781617293825/kindle_split_014.html#ch02fig03"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afaribooksonline.com/library/view/serverless-architectures-on/9781617293825/kindle_split_014.html#ch02lev2sec4" TargetMode="External"/><Relationship Id="rId4" Type="http://schemas.openxmlformats.org/officeDocument/2006/relationships/hyperlink" Target="https://www.safaribooksonline.com/library/view/serverless-architectures-on/9781617293825/kindle_split_014.html#ch02fig05"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safaribooksonline.com/library/view/serverless-architectures-on/9781617293825/kindle_split_014.html#ch02lev2sec4" TargetMode="External"/><Relationship Id="rId4" Type="http://schemas.openxmlformats.org/officeDocument/2006/relationships/hyperlink" Target="https://www.safaribooksonline.com/library/view/serverless-architectures-on/9781617293825/kindle_split_014.html#ch02fig05"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afaribooksonline.com/library/view/serverless-architectures-on/9781617293825/kindle_split_014.html#ch02lev2sec4" TargetMode="External"/><Relationship Id="rId4" Type="http://schemas.openxmlformats.org/officeDocument/2006/relationships/hyperlink" Target="https://www.safaribooksonline.com/library/view/serverless-architectures-on/9781617293825/kindle_split_014.html#ch02fig05"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afaribooksonline.com/library/view/serverless-architectures-on/9781617293825/kindle_split_014.html#ch02lev2sec4" TargetMode="External"/><Relationship Id="rId4" Type="http://schemas.openxmlformats.org/officeDocument/2006/relationships/hyperlink" Target="https://www.safaribooksonline.com/library/view/serverless-architectures-on/9781617293825/kindle_split_014.html#ch02fig05"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smtClean="0"/>
              <a:t>Serverless</a:t>
            </a:r>
            <a:r>
              <a:rPr lang="es-ES" dirty="0" smtClean="0"/>
              <a:t> es un nuevo y eficiente enfoque de desarrollo de software que abstrae la infraestructura de la funcionalidad</a:t>
            </a:r>
          </a:p>
          <a:p>
            <a:endParaRPr lang="es-ES" dirty="0" smtClean="0"/>
          </a:p>
          <a:p>
            <a:r>
              <a:rPr lang="es-ES" dirty="0" smtClean="0"/>
              <a:t/>
            </a:r>
            <a:br>
              <a:rPr lang="es-ES" dirty="0" smtClean="0"/>
            </a:br>
            <a:r>
              <a:rPr lang="es-ES" sz="1200" b="0" i="0" kern="1200" dirty="0" smtClean="0">
                <a:solidFill>
                  <a:schemeClr val="tx1"/>
                </a:solidFill>
                <a:effectLst/>
                <a:latin typeface="+mn-lt"/>
                <a:ea typeface="+mn-ea"/>
                <a:cs typeface="+mn-cs"/>
              </a:rPr>
              <a:t>Desarrollar, probar e implementar en un único entorno, en cualquier proveedor de la nube. </a:t>
            </a:r>
          </a:p>
          <a:p>
            <a:r>
              <a:rPr lang="es-ES" sz="1200" b="0" i="0" kern="1200" dirty="0" smtClean="0">
                <a:solidFill>
                  <a:schemeClr val="tx1"/>
                </a:solidFill>
                <a:effectLst/>
                <a:latin typeface="+mn-lt"/>
                <a:ea typeface="+mn-ea"/>
                <a:cs typeface="+mn-cs"/>
              </a:rPr>
              <a:t>No tiene que aprovisionar infraestructura ni preocuparse por la escala.</a:t>
            </a:r>
            <a:endParaRPr lang="es-ES" dirty="0" smtClean="0"/>
          </a:p>
          <a:p>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3</a:t>
            </a:fld>
            <a:endParaRPr lang="es-ES_tradnl"/>
          </a:p>
        </p:txBody>
      </p:sp>
    </p:spTree>
    <p:extLst>
      <p:ext uri="{BB962C8B-B14F-4D97-AF65-F5344CB8AC3E}">
        <p14:creationId xmlns:p14="http://schemas.microsoft.com/office/powerpoint/2010/main" val="206699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pattern works when you need to have a different priority on processing of messages. Your system can implement workflows and use different services and APIs to cater to many types of needs and users (for example, paying versus nonpaying users).</a:t>
            </a: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12</a:t>
            </a:fld>
            <a:endParaRPr lang="es-ES_tradnl"/>
          </a:p>
        </p:txBody>
      </p:sp>
    </p:spTree>
    <p:extLst>
      <p:ext uri="{BB962C8B-B14F-4D97-AF65-F5344CB8AC3E}">
        <p14:creationId xmlns:p14="http://schemas.microsoft.com/office/powerpoint/2010/main" val="100318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pattern is useful if you need to invoke multiple Lambda functions at the same time. An SNS topic will try and retry to invoke your Lambda functions if it fails to deliver the message or if the function fails to execute. Furthermore, the fan-out pattern can be used for more than just invocation of multiple Lambda functions. SNS topics support other subscribers such as email and SQS queues. Adding a new message to a topic can invoke Lambda functions, send an email, or push a message on to an SQS queue, all at the same time.</a:t>
            </a:r>
          </a:p>
          <a:p>
            <a:r>
              <a:rPr lang="en-US" dirty="0" smtClean="0"/>
              <a:t/>
            </a:r>
            <a:br>
              <a:rPr lang="en-US" dirty="0" smtClean="0"/>
            </a:br>
            <a:r>
              <a:rPr lang="en-US" dirty="0" smtClean="0"/>
              <a:t/>
            </a:r>
            <a:br>
              <a:rPr lang="en-US" dirty="0" smtClean="0"/>
            </a:b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13</a:t>
            </a:fld>
            <a:endParaRPr lang="es-ES_tradnl"/>
          </a:p>
        </p:txBody>
      </p:sp>
    </p:spTree>
    <p:extLst>
      <p:ext uri="{BB962C8B-B14F-4D97-AF65-F5344CB8AC3E}">
        <p14:creationId xmlns:p14="http://schemas.microsoft.com/office/powerpoint/2010/main" val="34254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Whenever you have a complex task, try to break it down into a series of functions (a pipeline) and apply the following rules:</a:t>
            </a:r>
          </a:p>
          <a:p>
            <a:r>
              <a:rPr lang="en-US" sz="1200" b="0" i="0" kern="1200" dirty="0" smtClean="0">
                <a:solidFill>
                  <a:schemeClr val="tx1"/>
                </a:solidFill>
                <a:effectLst/>
                <a:latin typeface="+mn-lt"/>
                <a:ea typeface="+mn-ea"/>
                <a:cs typeface="+mn-cs"/>
              </a:rPr>
              <a:t>Make sure your function follows the single-responsibility principle.</a:t>
            </a:r>
          </a:p>
          <a:p>
            <a:r>
              <a:rPr lang="en-US" sz="1200" b="0" i="0" kern="1200" dirty="0" smtClean="0">
                <a:solidFill>
                  <a:schemeClr val="tx1"/>
                </a:solidFill>
                <a:effectLst/>
                <a:latin typeface="+mn-lt"/>
                <a:ea typeface="+mn-ea"/>
                <a:cs typeface="+mn-cs"/>
              </a:rPr>
              <a:t>Make the function idempotent; that is, your function should always produce the same output for given input.</a:t>
            </a:r>
          </a:p>
          <a:p>
            <a:r>
              <a:rPr lang="en-US" sz="1200" b="0" i="0" kern="1200" dirty="0" smtClean="0">
                <a:solidFill>
                  <a:schemeClr val="tx1"/>
                </a:solidFill>
                <a:effectLst/>
                <a:latin typeface="+mn-lt"/>
                <a:ea typeface="+mn-ea"/>
                <a:cs typeface="+mn-cs"/>
              </a:rPr>
              <a:t>Clearly define an interface for the function. Make sure inputs and outputs are clearly stated.</a:t>
            </a:r>
          </a:p>
          <a:p>
            <a:r>
              <a:rPr lang="en-US" sz="1200" b="0" i="0" kern="1200" dirty="0" smtClean="0">
                <a:solidFill>
                  <a:schemeClr val="tx1"/>
                </a:solidFill>
                <a:effectLst/>
                <a:latin typeface="+mn-lt"/>
                <a:ea typeface="+mn-ea"/>
                <a:cs typeface="+mn-cs"/>
              </a:rPr>
              <a:t>Create a black box. The consumer of the function shouldn’t have to know how it works, but it must know to use it and what kind of output to expect every time.</a:t>
            </a:r>
          </a:p>
          <a:p>
            <a:r>
              <a:rPr lang="en-US" dirty="0" smtClean="0"/>
              <a:t/>
            </a:r>
            <a:br>
              <a:rPr lang="en-US" dirty="0" smtClean="0"/>
            </a:b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14</a:t>
            </a:fld>
            <a:endParaRPr lang="es-ES_tradnl"/>
          </a:p>
        </p:txBody>
      </p:sp>
    </p:spTree>
    <p:extLst>
      <p:ext uri="{BB962C8B-B14F-4D97-AF65-F5344CB8AC3E}">
        <p14:creationId xmlns:p14="http://schemas.microsoft.com/office/powerpoint/2010/main" val="1165543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Install</a:t>
            </a:r>
            <a:r>
              <a:rPr lang="es-ES_tradnl" dirty="0" smtClean="0"/>
              <a:t> </a:t>
            </a:r>
            <a:r>
              <a:rPr lang="es-ES_tradnl" dirty="0" err="1" smtClean="0"/>
              <a:t>the</a:t>
            </a:r>
            <a:r>
              <a:rPr lang="es-ES_tradnl" dirty="0" smtClean="0"/>
              <a:t> </a:t>
            </a:r>
            <a:r>
              <a:rPr lang="es-ES_tradnl" dirty="0" err="1" smtClean="0"/>
              <a:t>serverless</a:t>
            </a:r>
            <a:r>
              <a:rPr lang="es-ES_tradnl" dirty="0" smtClean="0"/>
              <a:t> </a:t>
            </a:r>
            <a:r>
              <a:rPr lang="es-ES_tradnl" dirty="0" err="1" smtClean="0"/>
              <a:t>framework</a:t>
            </a:r>
            <a:endParaRPr lang="es-ES_tradnl" dirty="0" smtClean="0"/>
          </a:p>
          <a:p>
            <a:r>
              <a:rPr lang="es-ES_tradnl" dirty="0" err="1" smtClean="0"/>
              <a:t>npm</a:t>
            </a:r>
            <a:r>
              <a:rPr lang="es-ES_tradnl" dirty="0" smtClean="0"/>
              <a:t> </a:t>
            </a:r>
            <a:r>
              <a:rPr lang="es-ES_tradnl" dirty="0" err="1" smtClean="0"/>
              <a:t>install</a:t>
            </a:r>
            <a:r>
              <a:rPr lang="es-ES_tradnl" dirty="0" smtClean="0"/>
              <a:t> </a:t>
            </a:r>
            <a:r>
              <a:rPr lang="es-ES" dirty="0" smtClean="0"/>
              <a:t>-</a:t>
            </a:r>
            <a:r>
              <a:rPr lang="es-ES_tradnl" dirty="0" smtClean="0"/>
              <a:t>g </a:t>
            </a:r>
            <a:r>
              <a:rPr lang="es-ES_tradnl" dirty="0" err="1" smtClean="0"/>
              <a:t>serverless</a:t>
            </a:r>
            <a:endParaRPr lang="es-ES_tradnl" dirty="0" smtClean="0"/>
          </a:p>
          <a:p>
            <a:endParaRPr lang="es-ES_tradnl" dirty="0" smtClean="0"/>
          </a:p>
          <a:p>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Serverless</a:t>
            </a:r>
            <a:r>
              <a:rPr lang="es-ES_tradnl" sz="1200" b="0" i="0" kern="1200" dirty="0" smtClean="0">
                <a:solidFill>
                  <a:schemeClr val="tx1"/>
                </a:solidFill>
                <a:effectLst/>
                <a:latin typeface="+mn-lt"/>
                <a:ea typeface="+mn-ea"/>
                <a:cs typeface="+mn-cs"/>
              </a:rPr>
              <a:t> Framework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 CLI </a:t>
            </a:r>
            <a:r>
              <a:rPr lang="es-ES_tradnl" sz="1200" b="0" i="0" kern="1200" dirty="0" err="1" smtClean="0">
                <a:solidFill>
                  <a:schemeClr val="tx1"/>
                </a:solidFill>
                <a:effectLst/>
                <a:latin typeface="+mn-lt"/>
                <a:ea typeface="+mn-ea"/>
                <a:cs typeface="+mn-cs"/>
              </a:rPr>
              <a:t>tool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allows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users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build</a:t>
            </a:r>
            <a:r>
              <a:rPr lang="es-ES_tradnl" sz="1200" b="0" i="0" kern="1200" dirty="0" smtClean="0">
                <a:solidFill>
                  <a:schemeClr val="tx1"/>
                </a:solidFill>
                <a:effectLst/>
                <a:latin typeface="+mn-lt"/>
                <a:ea typeface="+mn-ea"/>
                <a:cs typeface="+mn-cs"/>
              </a:rPr>
              <a:t> &amp; </a:t>
            </a:r>
            <a:r>
              <a:rPr lang="es-ES_tradnl" sz="1200" b="0" i="0" kern="1200" dirty="0" err="1" smtClean="0">
                <a:solidFill>
                  <a:schemeClr val="tx1"/>
                </a:solidFill>
                <a:effectLst/>
                <a:latin typeface="+mn-lt"/>
                <a:ea typeface="+mn-ea"/>
                <a:cs typeface="+mn-cs"/>
              </a:rPr>
              <a:t>deploy</a:t>
            </a:r>
            <a:r>
              <a:rPr lang="es-ES_tradnl" sz="1200" b="0" i="0" kern="1200" dirty="0" smtClean="0">
                <a:solidFill>
                  <a:schemeClr val="tx1"/>
                </a:solidFill>
                <a:effectLst/>
                <a:latin typeface="+mn-lt"/>
                <a:ea typeface="+mn-ea"/>
                <a:cs typeface="+mn-cs"/>
              </a:rPr>
              <a:t> auto-</a:t>
            </a:r>
            <a:r>
              <a:rPr lang="es-ES_tradnl" sz="1200" b="0" i="0" kern="1200" dirty="0" err="1" smtClean="0">
                <a:solidFill>
                  <a:schemeClr val="tx1"/>
                </a:solidFill>
                <a:effectLst/>
                <a:latin typeface="+mn-lt"/>
                <a:ea typeface="+mn-ea"/>
                <a:cs typeface="+mn-cs"/>
              </a:rPr>
              <a:t>scaling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pay</a:t>
            </a:r>
            <a:r>
              <a:rPr lang="es-ES_tradnl" sz="1200" b="0" i="0" kern="1200" dirty="0" smtClean="0">
                <a:solidFill>
                  <a:schemeClr val="tx1"/>
                </a:solidFill>
                <a:effectLst/>
                <a:latin typeface="+mn-lt"/>
                <a:ea typeface="+mn-ea"/>
                <a:cs typeface="+mn-cs"/>
              </a:rPr>
              <a:t>-per-</a:t>
            </a:r>
            <a:r>
              <a:rPr lang="es-ES_tradnl" sz="1200" b="0" i="0" kern="1200" dirty="0" err="1" smtClean="0">
                <a:solidFill>
                  <a:schemeClr val="tx1"/>
                </a:solidFill>
                <a:effectLst/>
                <a:latin typeface="+mn-lt"/>
                <a:ea typeface="+mn-ea"/>
                <a:cs typeface="+mn-cs"/>
              </a:rPr>
              <a:t>execution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event-driven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functions</a:t>
            </a:r>
            <a:r>
              <a:rPr lang="es-ES_tradnl" sz="1200" b="0" i="0" kern="1200" dirty="0" smtClean="0">
                <a:solidFill>
                  <a:schemeClr val="tx1"/>
                </a:solidFill>
                <a:effectLst/>
                <a:latin typeface="+mn-lt"/>
                <a:ea typeface="+mn-ea"/>
                <a:cs typeface="+mn-cs"/>
              </a:rPr>
              <a:t>.</a:t>
            </a:r>
          </a:p>
          <a:p>
            <a:r>
              <a:rPr lang="es-ES_tradnl" sz="1200" b="0" i="0" kern="1200" dirty="0" err="1" smtClean="0">
                <a:solidFill>
                  <a:schemeClr val="tx1"/>
                </a:solidFill>
                <a:effectLst/>
                <a:latin typeface="+mn-lt"/>
                <a:ea typeface="+mn-ea"/>
                <a:cs typeface="+mn-cs"/>
              </a:rPr>
              <a:t>Write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code</a:t>
            </a:r>
            <a:r>
              <a:rPr lang="es-ES_tradnl" sz="1200" b="0" i="0" kern="1200" dirty="0" smtClean="0">
                <a:solidFill>
                  <a:schemeClr val="tx1"/>
                </a:solidFill>
                <a:effectLst/>
                <a:latin typeface="+mn-lt"/>
                <a:ea typeface="+mn-ea"/>
                <a:cs typeface="+mn-cs"/>
              </a:rPr>
              <a:t>, configure </a:t>
            </a:r>
            <a:r>
              <a:rPr lang="es-ES_tradnl" sz="1200" b="0" i="0" kern="1200" dirty="0" err="1" smtClean="0">
                <a:solidFill>
                  <a:schemeClr val="tx1"/>
                </a:solidFill>
                <a:effectLst/>
                <a:latin typeface="+mn-lt"/>
                <a:ea typeface="+mn-ea"/>
                <a:cs typeface="+mn-cs"/>
              </a:rPr>
              <a:t>events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trigger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functions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deploy</a:t>
            </a:r>
            <a:r>
              <a:rPr lang="es-ES_tradnl" sz="1200" b="0" i="0" kern="1200" dirty="0" smtClean="0">
                <a:solidFill>
                  <a:schemeClr val="tx1"/>
                </a:solidFill>
                <a:effectLst/>
                <a:latin typeface="+mn-lt"/>
                <a:ea typeface="+mn-ea"/>
                <a:cs typeface="+mn-cs"/>
              </a:rPr>
              <a:t> &amp; run </a:t>
            </a:r>
            <a:r>
              <a:rPr lang="es-ES_tradnl" sz="1200" b="0" i="0" kern="1200" dirty="0" err="1" smtClean="0">
                <a:solidFill>
                  <a:schemeClr val="tx1"/>
                </a:solidFill>
                <a:effectLst/>
                <a:latin typeface="+mn-lt"/>
                <a:ea typeface="+mn-ea"/>
                <a:cs typeface="+mn-cs"/>
              </a:rPr>
              <a:t>those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functions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a:t>
            </a:r>
            <a:r>
              <a:rPr lang="es-ES_tradnl" sz="1200" b="0" i="0" u="none" strike="noStrike" kern="1200" dirty="0" smtClean="0">
                <a:solidFill>
                  <a:schemeClr val="tx1"/>
                </a:solidFill>
                <a:effectLst/>
                <a:latin typeface="+mn-lt"/>
                <a:ea typeface="+mn-ea"/>
                <a:cs typeface="+mn-cs"/>
                <a:hlinkClick r:id="rId3"/>
              </a:rPr>
              <a:t>cloud provider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via</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1" i="0" kern="1200" dirty="0" err="1" smtClean="0">
                <a:solidFill>
                  <a:schemeClr val="tx1"/>
                </a:solidFill>
                <a:effectLst/>
                <a:latin typeface="+mn-lt"/>
                <a:ea typeface="+mn-ea"/>
                <a:cs typeface="+mn-cs"/>
              </a:rPr>
              <a:t>Serverless</a:t>
            </a:r>
            <a:r>
              <a:rPr lang="es-ES_tradnl" sz="1200" b="1" i="0" kern="1200" dirty="0" smtClean="0">
                <a:solidFill>
                  <a:schemeClr val="tx1"/>
                </a:solidFill>
                <a:effectLst/>
                <a:latin typeface="+mn-lt"/>
                <a:ea typeface="+mn-ea"/>
                <a:cs typeface="+mn-cs"/>
              </a:rPr>
              <a:t> CLI</a:t>
            </a:r>
            <a:r>
              <a:rPr lang="es-ES_tradnl" sz="1200" b="0" i="0" kern="1200" dirty="0" smtClean="0">
                <a:solidFill>
                  <a:schemeClr val="tx1"/>
                </a:solidFill>
                <a:effectLst/>
                <a:latin typeface="+mn-lt"/>
                <a:ea typeface="+mn-ea"/>
                <a:cs typeface="+mn-cs"/>
              </a:rPr>
              <a:t>.</a:t>
            </a:r>
          </a:p>
          <a:p>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16</a:t>
            </a:fld>
            <a:endParaRPr lang="es-ES_tradnl"/>
          </a:p>
        </p:txBody>
      </p:sp>
    </p:spTree>
    <p:extLst>
      <p:ext uri="{BB962C8B-B14F-4D97-AF65-F5344CB8AC3E}">
        <p14:creationId xmlns:p14="http://schemas.microsoft.com/office/powerpoint/2010/main" val="261700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20</a:t>
            </a:fld>
            <a:endParaRPr lang="es-ES_tradnl"/>
          </a:p>
        </p:txBody>
      </p:sp>
    </p:spTree>
    <p:extLst>
      <p:ext uri="{BB962C8B-B14F-4D97-AF65-F5344CB8AC3E}">
        <p14:creationId xmlns:p14="http://schemas.microsoft.com/office/powerpoint/2010/main" val="60113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AWS</a:t>
            </a:r>
            <a:r>
              <a:rPr lang="en-US" sz="1200" b="0" i="0" u="none" strike="noStrike" kern="1200" baseline="0" dirty="0" smtClean="0">
                <a:solidFill>
                  <a:schemeClr val="tx1"/>
                </a:solidFill>
                <a:effectLst/>
                <a:latin typeface="+mn-lt"/>
                <a:ea typeface="+mn-ea"/>
                <a:cs typeface="+mn-cs"/>
                <a:hlinkClick r:id="rId3"/>
              </a:rPr>
              <a:t> Events</a:t>
            </a:r>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API Gateway</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a:rPr>
              <a:t>Streams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5"/>
              </a:rPr>
              <a:t>S3</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6"/>
              </a:rPr>
              <a:t>Schedule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7"/>
              </a:rPr>
              <a:t>SNS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8"/>
              </a:rPr>
              <a:t>Alexa Skill</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9"/>
              </a:rPr>
              <a:t>Alexa Smart Home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a:rPr>
              <a:t>IoT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1"/>
              </a:rPr>
              <a:t>CloudWatch Event</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2"/>
              </a:rPr>
              <a:t>CloudWatch Log</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3"/>
              </a:rPr>
              <a:t>Cognito User Pool</a:t>
            </a:r>
            <a:endParaRPr lang="en-US" sz="1200" b="0" i="0" kern="1200" dirty="0" smtClean="0">
              <a:solidFill>
                <a:schemeClr val="tx1"/>
              </a:solidFill>
              <a:effectLst/>
              <a:latin typeface="+mn-lt"/>
              <a:ea typeface="+mn-ea"/>
              <a:cs typeface="+mn-cs"/>
            </a:endParaRPr>
          </a:p>
          <a:p>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4</a:t>
            </a:fld>
            <a:endParaRPr lang="es-ES_tradnl"/>
          </a:p>
        </p:txBody>
      </p:sp>
    </p:spTree>
    <p:extLst>
      <p:ext uri="{BB962C8B-B14F-4D97-AF65-F5344CB8AC3E}">
        <p14:creationId xmlns:p14="http://schemas.microsoft.com/office/powerpoint/2010/main" val="67174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A Cloud Guru</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
              </a:rPr>
              <a:t>https://acloud.guru</a:t>
            </a:r>
            <a:r>
              <a:rPr lang="en-US" sz="1200" b="0" i="0" kern="1200" dirty="0" smtClean="0">
                <a:solidFill>
                  <a:schemeClr val="tx1"/>
                </a:solidFill>
                <a:effectLst/>
                <a:latin typeface="+mn-lt"/>
                <a:ea typeface="+mn-ea"/>
                <a:cs typeface="+mn-cs"/>
              </a:rPr>
              <a:t>) is an online education platform for solution architects, system administrators, and developers wanting to learn Amazon Web Services. The core features of the platform include (streaming) video courses, practice exams and quizzes, and real-time discussion forums. A Cloud Guru is also an e-commerce platform that allows students to buy courses and watch them at their leisure. Instructors who create courses for A Cloud Guru can upload videos directly to an S3 bucket, which are immediately transcoded to a number of different formats (1080p, 720p, HLS, </a:t>
            </a:r>
            <a:r>
              <a:rPr lang="en-US" sz="1200" b="0" i="0" kern="1200" dirty="0" err="1" smtClean="0">
                <a:solidFill>
                  <a:schemeClr val="tx1"/>
                </a:solidFill>
                <a:effectLst/>
                <a:latin typeface="+mn-lt"/>
                <a:ea typeface="+mn-ea"/>
                <a:cs typeface="+mn-cs"/>
              </a:rPr>
              <a:t>WebM</a:t>
            </a:r>
            <a:r>
              <a:rPr lang="en-US" sz="1200" b="0" i="0" kern="1200" dirty="0" smtClean="0">
                <a:solidFill>
                  <a:schemeClr val="tx1"/>
                </a:solidFill>
                <a:effectLst/>
                <a:latin typeface="+mn-lt"/>
                <a:ea typeface="+mn-ea"/>
                <a:cs typeface="+mn-cs"/>
              </a:rPr>
              <a:t>, and so on) and are made available for students to view. The Cloud Guru platform uses Firebase as its primary client-facing database, which allows clients to receive updates in near real time without refreshing or polling (Firebase uses web sockets to push updates to all connected devices at the same time). </a:t>
            </a:r>
            <a:r>
              <a:rPr lang="en-US" sz="1200" b="0" i="0" u="none" strike="noStrike" kern="1200" dirty="0" smtClean="0">
                <a:solidFill>
                  <a:schemeClr val="tx1"/>
                </a:solidFill>
                <a:effectLst/>
                <a:latin typeface="+mn-lt"/>
                <a:ea typeface="+mn-ea"/>
                <a:cs typeface="+mn-cs"/>
                <a:hlinkClick r:id="rId4"/>
              </a:rPr>
              <a:t>Figure 2.2</a:t>
            </a:r>
            <a:r>
              <a:rPr lang="en-US" sz="1200" b="0" i="0" kern="1200" dirty="0" smtClean="0">
                <a:solidFill>
                  <a:schemeClr val="tx1"/>
                </a:solidFill>
                <a:effectLst/>
                <a:latin typeface="+mn-lt"/>
                <a:ea typeface="+mn-ea"/>
                <a:cs typeface="+mn-cs"/>
              </a:rPr>
              <a:t> shows a cut down version of the architecture used by A Cloud Guru.</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Instant (</a:t>
            </a:r>
            <a:r>
              <a:rPr lang="en-US" sz="1200" b="0" i="0" u="none" strike="noStrike" kern="1200" dirty="0" smtClean="0">
                <a:solidFill>
                  <a:schemeClr val="tx1"/>
                </a:solidFill>
                <a:effectLst/>
                <a:latin typeface="+mn-lt"/>
                <a:ea typeface="+mn-ea"/>
                <a:cs typeface="+mn-cs"/>
                <a:hlinkClick r:id="rId5"/>
              </a:rPr>
              <a:t>http://instant.cm</a:t>
            </a:r>
            <a:r>
              <a:rPr lang="en-US" sz="1200" b="0" i="0" kern="1200" dirty="0" smtClean="0">
                <a:solidFill>
                  <a:schemeClr val="tx1"/>
                </a:solidFill>
                <a:effectLst/>
                <a:latin typeface="+mn-lt"/>
                <a:ea typeface="+mn-ea"/>
                <a:cs typeface="+mn-cs"/>
              </a:rPr>
              <a:t>) is a startup that helps website owners add content management facilities—including inline text editing and localization—to their static websites. The founders, Marcel </a:t>
            </a:r>
            <a:r>
              <a:rPr lang="en-US" sz="1200" b="0" i="0" kern="1200" dirty="0" err="1" smtClean="0">
                <a:solidFill>
                  <a:schemeClr val="tx1"/>
                </a:solidFill>
                <a:effectLst/>
                <a:latin typeface="+mn-lt"/>
                <a:ea typeface="+mn-ea"/>
                <a:cs typeface="+mn-cs"/>
              </a:rPr>
              <a:t>Panse</a:t>
            </a:r>
            <a:r>
              <a:rPr lang="en-US" sz="1200" b="0" i="0" kern="1200" dirty="0" smtClean="0">
                <a:solidFill>
                  <a:schemeClr val="tx1"/>
                </a:solidFill>
                <a:effectLst/>
                <a:latin typeface="+mn-lt"/>
                <a:ea typeface="+mn-ea"/>
                <a:cs typeface="+mn-cs"/>
              </a:rPr>
              <a:t> and Sander </a:t>
            </a:r>
            <a:r>
              <a:rPr lang="en-US" sz="1200" b="0" i="0" kern="1200" dirty="0" err="1" smtClean="0">
                <a:solidFill>
                  <a:schemeClr val="tx1"/>
                </a:solidFill>
                <a:effectLst/>
                <a:latin typeface="+mn-lt"/>
                <a:ea typeface="+mn-ea"/>
                <a:cs typeface="+mn-cs"/>
              </a:rPr>
              <a:t>Nagtegaal</a:t>
            </a:r>
            <a:r>
              <a:rPr lang="en-US" sz="1200" b="0" i="0" kern="1200" dirty="0" smtClean="0">
                <a:solidFill>
                  <a:schemeClr val="tx1"/>
                </a:solidFill>
                <a:effectLst/>
                <a:latin typeface="+mn-lt"/>
                <a:ea typeface="+mn-ea"/>
                <a:cs typeface="+mn-cs"/>
              </a:rPr>
              <a:t>, describe it as instant content management system. Instant works by adding a small JavaScript library to a website and making a minor change to HTML. This allows developers and administrators to edit text elements directly via the website’s user interface. Draft edits made to the text are stored in </a:t>
            </a:r>
            <a:r>
              <a:rPr lang="en-US" sz="1200" b="0" i="0" kern="1200" dirty="0" err="1" smtClean="0">
                <a:solidFill>
                  <a:schemeClr val="tx1"/>
                </a:solidFill>
                <a:effectLst/>
                <a:latin typeface="+mn-lt"/>
                <a:ea typeface="+mn-ea"/>
                <a:cs typeface="+mn-cs"/>
              </a:rPr>
              <a:t>DynamoDB</a:t>
            </a:r>
            <a:r>
              <a:rPr lang="en-US" sz="1200" b="0" i="0" kern="1200" dirty="0" smtClean="0">
                <a:solidFill>
                  <a:schemeClr val="tx1"/>
                </a:solidFill>
                <a:effectLst/>
                <a:latin typeface="+mn-lt"/>
                <a:ea typeface="+mn-ea"/>
                <a:cs typeface="+mn-cs"/>
              </a:rPr>
              <a:t> (see </a:t>
            </a:r>
            <a:r>
              <a:rPr lang="en-US" sz="1200" b="0" i="0" u="none" strike="noStrike" kern="1200" dirty="0" smtClean="0">
                <a:solidFill>
                  <a:schemeClr val="tx1"/>
                </a:solidFill>
                <a:effectLst/>
                <a:latin typeface="+mn-lt"/>
                <a:ea typeface="+mn-ea"/>
                <a:cs typeface="+mn-cs"/>
                <a:hlinkClick r:id="rId6"/>
              </a:rPr>
              <a:t>appendix A</a:t>
            </a:r>
            <a:r>
              <a:rPr lang="en-US" sz="1200" b="0" i="0" kern="1200" dirty="0" smtClean="0">
                <a:solidFill>
                  <a:schemeClr val="tx1"/>
                </a:solidFill>
                <a:effectLst/>
                <a:latin typeface="+mn-lt"/>
                <a:ea typeface="+mn-ea"/>
                <a:cs typeface="+mn-cs"/>
              </a:rPr>
              <a:t> on </a:t>
            </a:r>
            <a:r>
              <a:rPr lang="en-US" sz="1200" b="0" i="0" kern="1200" dirty="0" err="1" smtClean="0">
                <a:solidFill>
                  <a:schemeClr val="tx1"/>
                </a:solidFill>
                <a:effectLst/>
                <a:latin typeface="+mn-lt"/>
                <a:ea typeface="+mn-ea"/>
                <a:cs typeface="+mn-cs"/>
              </a:rPr>
              <a:t>DynamoDB</a:t>
            </a:r>
            <a:r>
              <a:rPr lang="en-US" sz="1200" b="0" i="0" kern="1200" dirty="0" smtClean="0">
                <a:solidFill>
                  <a:schemeClr val="tx1"/>
                </a:solidFill>
                <a:effectLst/>
                <a:latin typeface="+mn-lt"/>
                <a:ea typeface="+mn-ea"/>
                <a:cs typeface="+mn-cs"/>
              </a:rPr>
              <a:t>). The final, production version of the text (that the end user sees) is served as a JSON file from an S3 bucket via Amazon </a:t>
            </a:r>
            <a:r>
              <a:rPr lang="en-US" sz="1200" b="0" i="0" kern="1200" dirty="0" err="1" smtClean="0">
                <a:solidFill>
                  <a:schemeClr val="tx1"/>
                </a:solidFill>
                <a:effectLst/>
                <a:latin typeface="+mn-lt"/>
                <a:ea typeface="+mn-ea"/>
                <a:cs typeface="+mn-cs"/>
              </a:rPr>
              <a:t>CloudFront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figure 2.3</a:t>
            </a:r>
            <a:r>
              <a:rPr lang="en-US" sz="1200" b="0" i="0" kern="1200" dirty="0" smtClean="0">
                <a:solidFill>
                  <a:schemeClr val="tx1"/>
                </a:solidFill>
                <a:effectLst/>
                <a:latin typeface="+mn-lt"/>
                <a:ea typeface="+mn-ea"/>
                <a:cs typeface="+mn-cs"/>
              </a:rPr>
              <a:t>).</a:t>
            </a: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5</a:t>
            </a:fld>
            <a:endParaRPr lang="es-ES_tradnl"/>
          </a:p>
        </p:txBody>
      </p:sp>
    </p:spTree>
    <p:extLst>
      <p:ext uri="{BB962C8B-B14F-4D97-AF65-F5344CB8AC3E}">
        <p14:creationId xmlns:p14="http://schemas.microsoft.com/office/powerpoint/2010/main" val="70538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legacy API proxy architecture is an innovative example of how </a:t>
            </a:r>
            <a:r>
              <a:rPr lang="en-US" sz="1200" b="0" i="0" kern="1200" dirty="0" err="1" smtClean="0">
                <a:solidFill>
                  <a:schemeClr val="tx1"/>
                </a:solidFill>
                <a:effectLst/>
                <a:latin typeface="+mn-lt"/>
                <a:ea typeface="+mn-ea"/>
                <a:cs typeface="+mn-cs"/>
              </a:rPr>
              <a:t>serverless</a:t>
            </a:r>
            <a:r>
              <a:rPr lang="en-US" sz="1200" b="0" i="0" kern="1200" dirty="0" smtClean="0">
                <a:solidFill>
                  <a:schemeClr val="tx1"/>
                </a:solidFill>
                <a:effectLst/>
                <a:latin typeface="+mn-lt"/>
                <a:ea typeface="+mn-ea"/>
                <a:cs typeface="+mn-cs"/>
              </a:rPr>
              <a:t> technologies can solve problems. As we mentioned in </a:t>
            </a:r>
            <a:r>
              <a:rPr lang="en-US" sz="1200" b="0" i="0" u="none" strike="noStrike" kern="1200" dirty="0" smtClean="0">
                <a:solidFill>
                  <a:schemeClr val="tx1"/>
                </a:solidFill>
                <a:effectLst/>
                <a:latin typeface="+mn-lt"/>
                <a:ea typeface="+mn-ea"/>
                <a:cs typeface="+mn-cs"/>
                <a:hlinkClick r:id="rId3"/>
              </a:rPr>
              <a:t>section 2.1.4</a:t>
            </a:r>
            <a:r>
              <a:rPr lang="en-US" sz="1200" b="0" i="0" kern="1200" dirty="0" smtClean="0">
                <a:solidFill>
                  <a:schemeClr val="tx1"/>
                </a:solidFill>
                <a:effectLst/>
                <a:latin typeface="+mn-lt"/>
                <a:ea typeface="+mn-ea"/>
                <a:cs typeface="+mn-cs"/>
              </a:rPr>
              <a:t>, systems with outdated services and APIs can be difficult to use in modern environments. They might not conform to modern protocols or standards, which might make interoperability with current systems harder. One way to alleviate this problem is to use the API Gateway and Lambda in front of those legacy services. The API Gateway and Lambda functions can transform requests made by clients and invoke legacy services directly, as shown in </a:t>
            </a:r>
            <a:r>
              <a:rPr lang="en-US" sz="1200" b="0" i="0" u="none" strike="noStrike" kern="1200" dirty="0" smtClean="0">
                <a:solidFill>
                  <a:schemeClr val="tx1"/>
                </a:solidFill>
                <a:effectLst/>
                <a:latin typeface="+mn-lt"/>
                <a:ea typeface="+mn-ea"/>
                <a:cs typeface="+mn-cs"/>
                <a:hlinkClick r:id="rId4"/>
              </a:rPr>
              <a:t>figure 2.5</a:t>
            </a:r>
            <a:r>
              <a:rPr lang="en-US" sz="1200" b="0" i="0" kern="1200" dirty="0" smtClean="0">
                <a:solidFill>
                  <a:schemeClr val="tx1"/>
                </a:solidFill>
                <a:effectLst/>
                <a:latin typeface="+mn-lt"/>
                <a:ea typeface="+mn-ea"/>
                <a:cs typeface="+mn-cs"/>
              </a:rPr>
              <a:t>.</a:t>
            </a: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6</a:t>
            </a:fld>
            <a:endParaRPr lang="es-ES_tradnl"/>
          </a:p>
        </p:txBody>
      </p:sp>
    </p:spTree>
    <p:extLst>
      <p:ext uri="{BB962C8B-B14F-4D97-AF65-F5344CB8AC3E}">
        <p14:creationId xmlns:p14="http://schemas.microsoft.com/office/powerpoint/2010/main" val="212817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legacy API proxy architecture is an innovative example of how </a:t>
            </a:r>
            <a:r>
              <a:rPr lang="en-US" sz="1200" b="0" i="0" kern="1200" dirty="0" err="1" smtClean="0">
                <a:solidFill>
                  <a:schemeClr val="tx1"/>
                </a:solidFill>
                <a:effectLst/>
                <a:latin typeface="+mn-lt"/>
                <a:ea typeface="+mn-ea"/>
                <a:cs typeface="+mn-cs"/>
              </a:rPr>
              <a:t>serverless</a:t>
            </a:r>
            <a:r>
              <a:rPr lang="en-US" sz="1200" b="0" i="0" kern="1200" dirty="0" smtClean="0">
                <a:solidFill>
                  <a:schemeClr val="tx1"/>
                </a:solidFill>
                <a:effectLst/>
                <a:latin typeface="+mn-lt"/>
                <a:ea typeface="+mn-ea"/>
                <a:cs typeface="+mn-cs"/>
              </a:rPr>
              <a:t> technologies can solve problems. As we mentioned in </a:t>
            </a:r>
            <a:r>
              <a:rPr lang="en-US" sz="1200" b="0" i="0" u="none" strike="noStrike" kern="1200" dirty="0" smtClean="0">
                <a:solidFill>
                  <a:schemeClr val="tx1"/>
                </a:solidFill>
                <a:effectLst/>
                <a:latin typeface="+mn-lt"/>
                <a:ea typeface="+mn-ea"/>
                <a:cs typeface="+mn-cs"/>
                <a:hlinkClick r:id="rId3"/>
              </a:rPr>
              <a:t>section 2.1.4</a:t>
            </a:r>
            <a:r>
              <a:rPr lang="en-US" sz="1200" b="0" i="0" kern="1200" dirty="0" smtClean="0">
                <a:solidFill>
                  <a:schemeClr val="tx1"/>
                </a:solidFill>
                <a:effectLst/>
                <a:latin typeface="+mn-lt"/>
                <a:ea typeface="+mn-ea"/>
                <a:cs typeface="+mn-cs"/>
              </a:rPr>
              <a:t>, systems with outdated services and APIs can be difficult to use in modern environments. They might not conform to modern protocols or standards, which might make interoperability with current systems harder. One way to alleviate this problem is to use the API Gateway and Lambda in front of those legacy services. </a:t>
            </a:r>
            <a:r>
              <a:rPr lang="en-US" sz="1200" b="0" i="0" kern="1200" smtClean="0">
                <a:solidFill>
                  <a:schemeClr val="tx1"/>
                </a:solidFill>
                <a:effectLst/>
                <a:latin typeface="+mn-lt"/>
                <a:ea typeface="+mn-ea"/>
                <a:cs typeface="+mn-cs"/>
              </a:rPr>
              <a:t>The API Gateway and Lambda functions can transform requests made by clients and invoke legacy services directly, as shown in </a:t>
            </a:r>
            <a:r>
              <a:rPr lang="en-US" sz="1200" b="0" i="0" u="none" strike="noStrike" kern="1200" smtClean="0">
                <a:solidFill>
                  <a:schemeClr val="tx1"/>
                </a:solidFill>
                <a:effectLst/>
                <a:latin typeface="+mn-lt"/>
                <a:ea typeface="+mn-ea"/>
                <a:cs typeface="+mn-cs"/>
                <a:hlinkClick r:id="rId4"/>
              </a:rPr>
              <a:t>figure 2.5</a:t>
            </a:r>
            <a:r>
              <a:rPr lang="en-US" sz="1200" b="0" i="0" kern="1200" smtClean="0">
                <a:solidFill>
                  <a:schemeClr val="tx1"/>
                </a:solidFill>
                <a:effectLst/>
                <a:latin typeface="+mn-lt"/>
                <a:ea typeface="+mn-ea"/>
                <a:cs typeface="+mn-cs"/>
              </a:rPr>
              <a:t>.</a:t>
            </a:r>
            <a:endParaRPr lang="es-ES_tradnl"/>
          </a:p>
        </p:txBody>
      </p:sp>
      <p:sp>
        <p:nvSpPr>
          <p:cNvPr id="4" name="Slide Number Placeholder 3"/>
          <p:cNvSpPr>
            <a:spLocks noGrp="1"/>
          </p:cNvSpPr>
          <p:nvPr>
            <p:ph type="sldNum" sz="quarter" idx="10"/>
          </p:nvPr>
        </p:nvSpPr>
        <p:spPr/>
        <p:txBody>
          <a:bodyPr/>
          <a:lstStyle/>
          <a:p>
            <a:fld id="{CD22BD3F-C3B1-364B-9798-8404813C0EC6}" type="slidenum">
              <a:rPr lang="es-ES_tradnl" smtClean="0"/>
              <a:t>7</a:t>
            </a:fld>
            <a:endParaRPr lang="es-ES_tradnl"/>
          </a:p>
        </p:txBody>
      </p:sp>
    </p:spTree>
    <p:extLst>
      <p:ext uri="{BB962C8B-B14F-4D97-AF65-F5344CB8AC3E}">
        <p14:creationId xmlns:p14="http://schemas.microsoft.com/office/powerpoint/2010/main" val="131783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legacy API proxy architecture is an innovative example of how </a:t>
            </a:r>
            <a:r>
              <a:rPr lang="en-US" sz="1200" b="0" i="0" kern="1200" dirty="0" err="1" smtClean="0">
                <a:solidFill>
                  <a:schemeClr val="tx1"/>
                </a:solidFill>
                <a:effectLst/>
                <a:latin typeface="+mn-lt"/>
                <a:ea typeface="+mn-ea"/>
                <a:cs typeface="+mn-cs"/>
              </a:rPr>
              <a:t>serverless</a:t>
            </a:r>
            <a:r>
              <a:rPr lang="en-US" sz="1200" b="0" i="0" kern="1200" dirty="0" smtClean="0">
                <a:solidFill>
                  <a:schemeClr val="tx1"/>
                </a:solidFill>
                <a:effectLst/>
                <a:latin typeface="+mn-lt"/>
                <a:ea typeface="+mn-ea"/>
                <a:cs typeface="+mn-cs"/>
              </a:rPr>
              <a:t> technologies can solve problems. As we mentioned in </a:t>
            </a:r>
            <a:r>
              <a:rPr lang="en-US" sz="1200" b="0" i="0" u="none" strike="noStrike" kern="1200" dirty="0" smtClean="0">
                <a:solidFill>
                  <a:schemeClr val="tx1"/>
                </a:solidFill>
                <a:effectLst/>
                <a:latin typeface="+mn-lt"/>
                <a:ea typeface="+mn-ea"/>
                <a:cs typeface="+mn-cs"/>
                <a:hlinkClick r:id="rId3"/>
              </a:rPr>
              <a:t>section 2.1.4</a:t>
            </a:r>
            <a:r>
              <a:rPr lang="en-US" sz="1200" b="0" i="0" kern="1200" dirty="0" smtClean="0">
                <a:solidFill>
                  <a:schemeClr val="tx1"/>
                </a:solidFill>
                <a:effectLst/>
                <a:latin typeface="+mn-lt"/>
                <a:ea typeface="+mn-ea"/>
                <a:cs typeface="+mn-cs"/>
              </a:rPr>
              <a:t>, systems with outdated services and APIs can be difficult to use in modern environments. They might not conform to modern protocols or standards, which might make interoperability with current systems harder. One way to alleviate this problem is to use the API Gateway and Lambda in front of those legacy services. The API Gateway and Lambda functions can transform requests made by clients and invoke legacy services directly, as shown in </a:t>
            </a:r>
            <a:r>
              <a:rPr lang="en-US" sz="1200" b="0" i="0" u="none" strike="noStrike" kern="1200" dirty="0" smtClean="0">
                <a:solidFill>
                  <a:schemeClr val="tx1"/>
                </a:solidFill>
                <a:effectLst/>
                <a:latin typeface="+mn-lt"/>
                <a:ea typeface="+mn-ea"/>
                <a:cs typeface="+mn-cs"/>
                <a:hlinkClick r:id="rId4"/>
              </a:rPr>
              <a:t>figure 2.5</a:t>
            </a:r>
            <a:r>
              <a:rPr lang="en-US" sz="1200" b="0" i="0" kern="1200" dirty="0" smtClean="0">
                <a:solidFill>
                  <a:schemeClr val="tx1"/>
                </a:solidFill>
                <a:effectLst/>
                <a:latin typeface="+mn-lt"/>
                <a:ea typeface="+mn-ea"/>
                <a:cs typeface="+mn-cs"/>
              </a:rPr>
              <a:t>.</a:t>
            </a: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8</a:t>
            </a:fld>
            <a:endParaRPr lang="es-ES_tradnl"/>
          </a:p>
        </p:txBody>
      </p:sp>
    </p:spTree>
    <p:extLst>
      <p:ext uri="{BB962C8B-B14F-4D97-AF65-F5344CB8AC3E}">
        <p14:creationId xmlns:p14="http://schemas.microsoft.com/office/powerpoint/2010/main" val="48630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legacy API proxy architecture is an innovative example of how </a:t>
            </a:r>
            <a:r>
              <a:rPr lang="en-US" sz="1200" b="0" i="0" kern="1200" dirty="0" err="1" smtClean="0">
                <a:solidFill>
                  <a:schemeClr val="tx1"/>
                </a:solidFill>
                <a:effectLst/>
                <a:latin typeface="+mn-lt"/>
                <a:ea typeface="+mn-ea"/>
                <a:cs typeface="+mn-cs"/>
              </a:rPr>
              <a:t>serverless</a:t>
            </a:r>
            <a:r>
              <a:rPr lang="en-US" sz="1200" b="0" i="0" kern="1200" dirty="0" smtClean="0">
                <a:solidFill>
                  <a:schemeClr val="tx1"/>
                </a:solidFill>
                <a:effectLst/>
                <a:latin typeface="+mn-lt"/>
                <a:ea typeface="+mn-ea"/>
                <a:cs typeface="+mn-cs"/>
              </a:rPr>
              <a:t> technologies can solve problems. As we mentioned in </a:t>
            </a:r>
            <a:r>
              <a:rPr lang="en-US" sz="1200" b="0" i="0" u="none" strike="noStrike" kern="1200" dirty="0" smtClean="0">
                <a:solidFill>
                  <a:schemeClr val="tx1"/>
                </a:solidFill>
                <a:effectLst/>
                <a:latin typeface="+mn-lt"/>
                <a:ea typeface="+mn-ea"/>
                <a:cs typeface="+mn-cs"/>
                <a:hlinkClick r:id="rId3"/>
              </a:rPr>
              <a:t>section 2.1.4</a:t>
            </a:r>
            <a:r>
              <a:rPr lang="en-US" sz="1200" b="0" i="0" kern="1200" dirty="0" smtClean="0">
                <a:solidFill>
                  <a:schemeClr val="tx1"/>
                </a:solidFill>
                <a:effectLst/>
                <a:latin typeface="+mn-lt"/>
                <a:ea typeface="+mn-ea"/>
                <a:cs typeface="+mn-cs"/>
              </a:rPr>
              <a:t>, systems with outdated services and APIs can be difficult to use in modern environments. They might not conform to modern protocols or standards, which might make interoperability with current systems harder. One way to alleviate this problem is to use the API Gateway and Lambda in front of those legacy services. The API Gateway and Lambda functions can transform requests made by clients and invoke legacy services directly, as shown in </a:t>
            </a:r>
            <a:r>
              <a:rPr lang="en-US" sz="1200" b="0" i="0" u="none" strike="noStrike" kern="1200" dirty="0" smtClean="0">
                <a:solidFill>
                  <a:schemeClr val="tx1"/>
                </a:solidFill>
                <a:effectLst/>
                <a:latin typeface="+mn-lt"/>
                <a:ea typeface="+mn-ea"/>
                <a:cs typeface="+mn-cs"/>
                <a:hlinkClick r:id="rId4"/>
              </a:rPr>
              <a:t>figure 2.5</a:t>
            </a:r>
            <a:r>
              <a:rPr lang="en-US" sz="1200" b="0" i="0" kern="1200" dirty="0" smtClean="0">
                <a:solidFill>
                  <a:schemeClr val="tx1"/>
                </a:solidFill>
                <a:effectLst/>
                <a:latin typeface="+mn-lt"/>
                <a:ea typeface="+mn-ea"/>
                <a:cs typeface="+mn-cs"/>
              </a:rPr>
              <a:t>.</a:t>
            </a: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9</a:t>
            </a:fld>
            <a:endParaRPr lang="es-ES_tradnl"/>
          </a:p>
        </p:txBody>
      </p:sp>
    </p:spTree>
    <p:extLst>
      <p:ext uri="{BB962C8B-B14F-4D97-AF65-F5344CB8AC3E}">
        <p14:creationId xmlns:p14="http://schemas.microsoft.com/office/powerpoint/2010/main" val="198626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pattern is useful if you want to decouple the caller and the receiver. Having a way to pass arguments as an object, and allowing clients to be parametrized with different requests, can reduce coupling between components and help make the system more extensible. Be aware of using this approach if you need to return a response to the API Gateway. Adding another function will increase latency.</a:t>
            </a:r>
          </a:p>
          <a:p>
            <a:r>
              <a:rPr lang="en-US" dirty="0" smtClean="0"/>
              <a:t/>
            </a:r>
            <a:br>
              <a:rPr lang="en-US" dirty="0" smtClean="0"/>
            </a:b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10</a:t>
            </a:fld>
            <a:endParaRPr lang="es-ES_tradnl"/>
          </a:p>
        </p:txBody>
      </p:sp>
    </p:spTree>
    <p:extLst>
      <p:ext uri="{BB962C8B-B14F-4D97-AF65-F5344CB8AC3E}">
        <p14:creationId xmlns:p14="http://schemas.microsoft.com/office/powerpoint/2010/main" val="41919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 popular pattern used to handle workloads and data processing. The queue serves as a buffer, so if the consuming service crashes, data isn’t lost. It remains in the queue until the service can restart and begin processing it again. A message queue can make future changes easier, too, because there’s less coupling between functions. In an environment that has a lot of data processing, messages, and requests, try to minimize the number of functions that are directly dependent on other functions and use the messaging pattern instead.</a:t>
            </a:r>
            <a:endParaRPr lang="es-ES_tradnl" dirty="0"/>
          </a:p>
        </p:txBody>
      </p:sp>
      <p:sp>
        <p:nvSpPr>
          <p:cNvPr id="4" name="Slide Number Placeholder 3"/>
          <p:cNvSpPr>
            <a:spLocks noGrp="1"/>
          </p:cNvSpPr>
          <p:nvPr>
            <p:ph type="sldNum" sz="quarter" idx="10"/>
          </p:nvPr>
        </p:nvSpPr>
        <p:spPr/>
        <p:txBody>
          <a:bodyPr/>
          <a:lstStyle/>
          <a:p>
            <a:fld id="{CD22BD3F-C3B1-364B-9798-8404813C0EC6}" type="slidenum">
              <a:rPr lang="es-ES_tradnl" smtClean="0"/>
              <a:t>11</a:t>
            </a:fld>
            <a:endParaRPr lang="es-ES_tradnl"/>
          </a:p>
        </p:txBody>
      </p:sp>
    </p:spTree>
    <p:extLst>
      <p:ext uri="{BB962C8B-B14F-4D97-AF65-F5344CB8AC3E}">
        <p14:creationId xmlns:p14="http://schemas.microsoft.com/office/powerpoint/2010/main" val="143112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8436236A-81FC-E545-8D2F-AE157A638924}" type="slidenum">
              <a:rPr lang="es-ES_tradnl" smtClean="0"/>
              <a:t>‹#›</a:t>
            </a:fld>
            <a:endParaRPr lang="es-ES_trad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8436236A-81FC-E545-8D2F-AE157A638924}" type="slidenum">
              <a:rPr lang="es-ES_tradnl" smtClean="0"/>
              <a:t>‹#›</a:t>
            </a:fld>
            <a:endParaRPr lang="es-ES_tradn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ES_tradnl"/>
          </a:p>
        </p:txBody>
      </p:sp>
      <p:sp>
        <p:nvSpPr>
          <p:cNvPr id="9" name="Slide Number Placeholder 8"/>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6315E49-355A-1D4C-BB7F-09A585BB6F24}" type="datetimeFigureOut">
              <a:rPr lang="es-ES_tradnl" smtClean="0"/>
              <a:t>24/10/17</a:t>
            </a:fld>
            <a:endParaRPr lang="es-ES_tradn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ES_tradn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436236A-81FC-E545-8D2F-AE157A638924}" type="slidenum">
              <a:rPr lang="es-ES_tradnl" smtClean="0"/>
              <a:t>‹#›</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315E49-355A-1D4C-BB7F-09A585BB6F24}" type="datetimeFigureOut">
              <a:rPr lang="es-ES_tradnl" smtClean="0"/>
              <a:t>24/10/17</a:t>
            </a:fld>
            <a:endParaRPr lang="es-ES_tradnl"/>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8436236A-81FC-E545-8D2F-AE157A638924}" type="slidenum">
              <a:rPr lang="es-ES_tradnl" smtClean="0"/>
              <a:t>‹#›</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6315E49-355A-1D4C-BB7F-09A585BB6F24}" type="datetimeFigureOut">
              <a:rPr lang="es-ES_tradnl" smtClean="0"/>
              <a:t>24/10/17</a:t>
            </a:fld>
            <a:endParaRPr lang="es-ES_tradn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ES_tradn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436236A-81FC-E545-8D2F-AE157A638924}" type="slidenum">
              <a:rPr lang="es-ES_tradnl" smtClean="0"/>
              <a:t>‹#›</a:t>
            </a:fld>
            <a:endParaRPr lang="es-ES_tradn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63007"/>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s-ES_tradnl" sz="6000" dirty="0" err="1" smtClean="0"/>
              <a:t>Getting</a:t>
            </a:r>
            <a:r>
              <a:rPr lang="es-ES_tradnl" sz="6000" dirty="0" smtClean="0"/>
              <a:t> </a:t>
            </a:r>
            <a:r>
              <a:rPr lang="es-ES_tradnl" sz="6000" dirty="0" err="1" smtClean="0"/>
              <a:t>Started</a:t>
            </a:r>
            <a:r>
              <a:rPr lang="es-ES_tradnl" sz="6000" dirty="0" smtClean="0"/>
              <a:t> </a:t>
            </a:r>
            <a:r>
              <a:rPr lang="es-ES_tradnl" sz="6000" dirty="0" err="1" smtClean="0"/>
              <a:t>with</a:t>
            </a:r>
            <a:r>
              <a:rPr lang="es-ES_tradnl" sz="6000" dirty="0"/>
              <a:t/>
            </a:r>
            <a:br>
              <a:rPr lang="es-ES_tradnl" sz="6000" dirty="0"/>
            </a:br>
            <a:r>
              <a:rPr lang="es-ES_tradnl" sz="6000" dirty="0" err="1" smtClean="0"/>
              <a:t>Serverless</a:t>
            </a:r>
            <a:r>
              <a:rPr lang="es-ES_tradnl" sz="6000" dirty="0" smtClean="0"/>
              <a:t> </a:t>
            </a:r>
            <a:r>
              <a:rPr lang="es-ES_tradnl" sz="6000" dirty="0" err="1" smtClean="0"/>
              <a:t>Architectures</a:t>
            </a:r>
            <a:endParaRPr lang="es-ES_tradnl" sz="6000" dirty="0"/>
          </a:p>
        </p:txBody>
      </p:sp>
      <p:sp>
        <p:nvSpPr>
          <p:cNvPr id="3" name="Subtitle 2"/>
          <p:cNvSpPr>
            <a:spLocks noGrp="1"/>
          </p:cNvSpPr>
          <p:nvPr>
            <p:ph type="subTitle" idx="1"/>
          </p:nvPr>
        </p:nvSpPr>
        <p:spPr/>
        <p:txBody>
          <a:bodyPr>
            <a:normAutofit/>
          </a:bodyPr>
          <a:lstStyle/>
          <a:p>
            <a:endParaRPr lang="es-ES_tradnl" dirty="0" smtClean="0"/>
          </a:p>
          <a:p>
            <a:r>
              <a:rPr lang="es-ES_tradnl" dirty="0" smtClean="0"/>
              <a:t>&lt;</a:t>
            </a:r>
            <a:r>
              <a:rPr lang="es-ES_tradnl" dirty="0" smtClean="0"/>
              <a:t>Ronald RC&gt;</a:t>
            </a:r>
            <a:endParaRPr lang="es-ES_tradnl" dirty="0"/>
          </a:p>
        </p:txBody>
      </p:sp>
    </p:spTree>
    <p:extLst>
      <p:ext uri="{BB962C8B-B14F-4D97-AF65-F5344CB8AC3E}">
        <p14:creationId xmlns:p14="http://schemas.microsoft.com/office/powerpoint/2010/main" val="624341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Patterns</a:t>
            </a:r>
            <a:endParaRPr lang="es-ES_tradnl" dirty="0"/>
          </a:p>
        </p:txBody>
      </p:sp>
      <p:sp>
        <p:nvSpPr>
          <p:cNvPr id="3" name="Content Placeholder 2"/>
          <p:cNvSpPr>
            <a:spLocks noGrp="1"/>
          </p:cNvSpPr>
          <p:nvPr>
            <p:ph idx="1"/>
          </p:nvPr>
        </p:nvSpPr>
        <p:spPr/>
        <p:txBody>
          <a:bodyPr/>
          <a:lstStyle/>
          <a:p>
            <a:r>
              <a:rPr lang="es-ES_tradnl" b="1" dirty="0" err="1" smtClean="0"/>
              <a:t>Command</a:t>
            </a:r>
            <a:r>
              <a:rPr lang="es-ES_tradnl" b="1" dirty="0" smtClean="0"/>
              <a:t> </a:t>
            </a:r>
            <a:r>
              <a:rPr lang="es-ES_tradnl" b="1" dirty="0" err="1" smtClean="0"/>
              <a:t>Pattern</a:t>
            </a:r>
            <a:endParaRPr lang="es-ES_tradnl" b="1" dirty="0" smtClean="0"/>
          </a:p>
          <a:p>
            <a:r>
              <a:rPr lang="es-ES_tradnl" dirty="0" err="1" smtClean="0"/>
              <a:t>Messaging</a:t>
            </a:r>
            <a:r>
              <a:rPr lang="es-ES_tradnl" dirty="0" smtClean="0"/>
              <a:t> </a:t>
            </a:r>
            <a:r>
              <a:rPr lang="es-ES_tradnl" dirty="0" err="1" smtClean="0"/>
              <a:t>Pattern</a:t>
            </a:r>
            <a:endParaRPr lang="es-ES_tradnl" dirty="0" smtClean="0"/>
          </a:p>
          <a:p>
            <a:r>
              <a:rPr lang="es-ES_tradnl" dirty="0" err="1" smtClean="0"/>
              <a:t>Priority</a:t>
            </a:r>
            <a:r>
              <a:rPr lang="es-ES_tradnl" dirty="0" smtClean="0"/>
              <a:t> </a:t>
            </a:r>
            <a:r>
              <a:rPr lang="es-ES_tradnl" dirty="0" err="1" smtClean="0"/>
              <a:t>Pattern</a:t>
            </a:r>
            <a:endParaRPr lang="es-ES_tradnl" dirty="0" smtClean="0"/>
          </a:p>
          <a:p>
            <a:r>
              <a:rPr lang="es-ES_tradnl" dirty="0" smtClean="0"/>
              <a:t>Fan-</a:t>
            </a:r>
            <a:r>
              <a:rPr lang="es-ES_tradnl" dirty="0" err="1" smtClean="0"/>
              <a:t>out</a:t>
            </a:r>
            <a:r>
              <a:rPr lang="es-ES_tradnl" dirty="0" smtClean="0"/>
              <a:t> </a:t>
            </a:r>
            <a:r>
              <a:rPr lang="es-ES_tradnl" dirty="0" err="1" smtClean="0"/>
              <a:t>Pattern</a:t>
            </a:r>
            <a:endParaRPr lang="es-ES_tradnl" dirty="0" smtClean="0"/>
          </a:p>
          <a:p>
            <a:r>
              <a:rPr lang="es-ES_tradnl" dirty="0" smtClean="0"/>
              <a:t>Pipes and </a:t>
            </a:r>
            <a:r>
              <a:rPr lang="es-ES_tradnl" dirty="0" err="1" smtClean="0"/>
              <a:t>filters</a:t>
            </a:r>
            <a:r>
              <a:rPr lang="es-ES_tradnl" dirty="0" smtClean="0"/>
              <a:t> </a:t>
            </a:r>
            <a:r>
              <a:rPr lang="es-ES_tradnl" dirty="0" err="1" smtClean="0"/>
              <a:t>pattern</a:t>
            </a:r>
            <a:endParaRPr lang="es-ES_tradnl" dirty="0" smtClean="0"/>
          </a:p>
          <a:p>
            <a:endParaRPr lang="es-ES_tradnl" dirty="0" smtClean="0"/>
          </a:p>
        </p:txBody>
      </p:sp>
      <p:pic>
        <p:nvPicPr>
          <p:cNvPr id="4" name="Picture 3"/>
          <p:cNvPicPr>
            <a:picLocks noChangeAspect="1"/>
          </p:cNvPicPr>
          <p:nvPr/>
        </p:nvPicPr>
        <p:blipFill>
          <a:blip r:embed="rId3"/>
          <a:stretch>
            <a:fillRect/>
          </a:stretch>
        </p:blipFill>
        <p:spPr>
          <a:xfrm>
            <a:off x="4197350" y="2079414"/>
            <a:ext cx="7493000" cy="3556000"/>
          </a:xfrm>
          <a:prstGeom prst="rect">
            <a:avLst/>
          </a:prstGeom>
        </p:spPr>
      </p:pic>
    </p:spTree>
    <p:extLst>
      <p:ext uri="{BB962C8B-B14F-4D97-AF65-F5344CB8AC3E}">
        <p14:creationId xmlns:p14="http://schemas.microsoft.com/office/powerpoint/2010/main" val="2144569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Patterns</a:t>
            </a:r>
            <a:endParaRPr lang="es-ES_tradnl" dirty="0"/>
          </a:p>
        </p:txBody>
      </p:sp>
      <p:sp>
        <p:nvSpPr>
          <p:cNvPr id="3" name="Content Placeholder 2"/>
          <p:cNvSpPr>
            <a:spLocks noGrp="1"/>
          </p:cNvSpPr>
          <p:nvPr>
            <p:ph idx="1"/>
          </p:nvPr>
        </p:nvSpPr>
        <p:spPr/>
        <p:txBody>
          <a:bodyPr/>
          <a:lstStyle/>
          <a:p>
            <a:r>
              <a:rPr lang="es-ES_tradnl" dirty="0" err="1" smtClean="0"/>
              <a:t>Command</a:t>
            </a:r>
            <a:r>
              <a:rPr lang="es-ES_tradnl" dirty="0" smtClean="0"/>
              <a:t> </a:t>
            </a:r>
            <a:r>
              <a:rPr lang="es-ES_tradnl" dirty="0" err="1" smtClean="0"/>
              <a:t>Pattern</a:t>
            </a:r>
            <a:endParaRPr lang="es-ES_tradnl" dirty="0" smtClean="0"/>
          </a:p>
          <a:p>
            <a:r>
              <a:rPr lang="es-ES_tradnl" b="1" dirty="0" err="1" smtClean="0"/>
              <a:t>Messaging</a:t>
            </a:r>
            <a:r>
              <a:rPr lang="es-ES_tradnl" b="1" dirty="0" smtClean="0"/>
              <a:t> </a:t>
            </a:r>
            <a:r>
              <a:rPr lang="es-ES_tradnl" b="1" dirty="0" err="1" smtClean="0"/>
              <a:t>Pattern</a:t>
            </a:r>
            <a:endParaRPr lang="es-ES_tradnl" b="1" dirty="0" smtClean="0"/>
          </a:p>
          <a:p>
            <a:r>
              <a:rPr lang="es-ES_tradnl" dirty="0" err="1" smtClean="0"/>
              <a:t>Priority</a:t>
            </a:r>
            <a:r>
              <a:rPr lang="es-ES_tradnl" dirty="0" smtClean="0"/>
              <a:t> </a:t>
            </a:r>
            <a:r>
              <a:rPr lang="es-ES_tradnl" dirty="0" err="1" smtClean="0"/>
              <a:t>Pattern</a:t>
            </a:r>
            <a:endParaRPr lang="es-ES_tradnl" dirty="0" smtClean="0"/>
          </a:p>
          <a:p>
            <a:r>
              <a:rPr lang="es-ES_tradnl" dirty="0" smtClean="0"/>
              <a:t>Fan-</a:t>
            </a:r>
            <a:r>
              <a:rPr lang="es-ES_tradnl" dirty="0" err="1" smtClean="0"/>
              <a:t>out</a:t>
            </a:r>
            <a:r>
              <a:rPr lang="es-ES_tradnl" dirty="0" smtClean="0"/>
              <a:t> </a:t>
            </a:r>
            <a:r>
              <a:rPr lang="es-ES_tradnl" dirty="0" err="1" smtClean="0"/>
              <a:t>Pattern</a:t>
            </a:r>
            <a:endParaRPr lang="es-ES_tradnl" dirty="0" smtClean="0"/>
          </a:p>
          <a:p>
            <a:r>
              <a:rPr lang="es-ES_tradnl" dirty="0" smtClean="0"/>
              <a:t>Pipes and </a:t>
            </a:r>
            <a:r>
              <a:rPr lang="es-ES_tradnl" dirty="0" err="1" smtClean="0"/>
              <a:t>filters</a:t>
            </a:r>
            <a:r>
              <a:rPr lang="es-ES_tradnl" dirty="0" smtClean="0"/>
              <a:t> </a:t>
            </a:r>
            <a:r>
              <a:rPr lang="es-ES_tradnl" dirty="0" err="1" smtClean="0"/>
              <a:t>pattern</a:t>
            </a:r>
            <a:endParaRPr lang="es-ES_tradnl" dirty="0" smtClean="0"/>
          </a:p>
          <a:p>
            <a:endParaRPr lang="es-ES_tradnl" dirty="0" smtClean="0"/>
          </a:p>
        </p:txBody>
      </p:sp>
      <p:pic>
        <p:nvPicPr>
          <p:cNvPr id="4" name="Picture 3"/>
          <p:cNvPicPr>
            <a:picLocks noChangeAspect="1"/>
          </p:cNvPicPr>
          <p:nvPr/>
        </p:nvPicPr>
        <p:blipFill>
          <a:blip r:embed="rId3"/>
          <a:stretch>
            <a:fillRect/>
          </a:stretch>
        </p:blipFill>
        <p:spPr>
          <a:xfrm>
            <a:off x="4178300" y="1845734"/>
            <a:ext cx="7493000" cy="4279900"/>
          </a:xfrm>
          <a:prstGeom prst="rect">
            <a:avLst/>
          </a:prstGeom>
        </p:spPr>
      </p:pic>
    </p:spTree>
    <p:extLst>
      <p:ext uri="{BB962C8B-B14F-4D97-AF65-F5344CB8AC3E}">
        <p14:creationId xmlns:p14="http://schemas.microsoft.com/office/powerpoint/2010/main" val="519738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Patterns</a:t>
            </a:r>
            <a:endParaRPr lang="es-ES_tradnl" dirty="0"/>
          </a:p>
        </p:txBody>
      </p:sp>
      <p:sp>
        <p:nvSpPr>
          <p:cNvPr id="3" name="Content Placeholder 2"/>
          <p:cNvSpPr>
            <a:spLocks noGrp="1"/>
          </p:cNvSpPr>
          <p:nvPr>
            <p:ph idx="1"/>
          </p:nvPr>
        </p:nvSpPr>
        <p:spPr/>
        <p:txBody>
          <a:bodyPr/>
          <a:lstStyle/>
          <a:p>
            <a:r>
              <a:rPr lang="es-ES_tradnl" dirty="0" err="1" smtClean="0"/>
              <a:t>Command</a:t>
            </a:r>
            <a:r>
              <a:rPr lang="es-ES_tradnl" dirty="0" smtClean="0"/>
              <a:t> </a:t>
            </a:r>
            <a:r>
              <a:rPr lang="es-ES_tradnl" dirty="0" err="1" smtClean="0"/>
              <a:t>Pattern</a:t>
            </a:r>
            <a:endParaRPr lang="es-ES_tradnl" dirty="0" smtClean="0"/>
          </a:p>
          <a:p>
            <a:r>
              <a:rPr lang="es-ES_tradnl" dirty="0" err="1" smtClean="0"/>
              <a:t>Messaging</a:t>
            </a:r>
            <a:r>
              <a:rPr lang="es-ES_tradnl" dirty="0" smtClean="0"/>
              <a:t> </a:t>
            </a:r>
            <a:r>
              <a:rPr lang="es-ES_tradnl" dirty="0" err="1" smtClean="0"/>
              <a:t>Pattern</a:t>
            </a:r>
            <a:endParaRPr lang="es-ES_tradnl" dirty="0" smtClean="0"/>
          </a:p>
          <a:p>
            <a:r>
              <a:rPr lang="es-ES_tradnl" b="1" dirty="0" err="1" smtClean="0"/>
              <a:t>Priority</a:t>
            </a:r>
            <a:r>
              <a:rPr lang="es-ES_tradnl" b="1" dirty="0" smtClean="0"/>
              <a:t> </a:t>
            </a:r>
            <a:r>
              <a:rPr lang="es-ES_tradnl" b="1" dirty="0" err="1" smtClean="0"/>
              <a:t>Pattern</a:t>
            </a:r>
            <a:endParaRPr lang="es-ES_tradnl" b="1" dirty="0" smtClean="0"/>
          </a:p>
          <a:p>
            <a:r>
              <a:rPr lang="es-ES_tradnl" dirty="0" smtClean="0"/>
              <a:t>Fan-</a:t>
            </a:r>
            <a:r>
              <a:rPr lang="es-ES_tradnl" dirty="0" err="1" smtClean="0"/>
              <a:t>out</a:t>
            </a:r>
            <a:r>
              <a:rPr lang="es-ES_tradnl" dirty="0" smtClean="0"/>
              <a:t> </a:t>
            </a:r>
            <a:r>
              <a:rPr lang="es-ES_tradnl" dirty="0" err="1" smtClean="0"/>
              <a:t>Pattern</a:t>
            </a:r>
            <a:endParaRPr lang="es-ES_tradnl" dirty="0" smtClean="0"/>
          </a:p>
          <a:p>
            <a:r>
              <a:rPr lang="es-ES_tradnl" dirty="0" smtClean="0"/>
              <a:t>Pipes and </a:t>
            </a:r>
            <a:r>
              <a:rPr lang="es-ES_tradnl" dirty="0" err="1" smtClean="0"/>
              <a:t>filters</a:t>
            </a:r>
            <a:r>
              <a:rPr lang="es-ES_tradnl" dirty="0" smtClean="0"/>
              <a:t> </a:t>
            </a:r>
            <a:r>
              <a:rPr lang="es-ES_tradnl" dirty="0" err="1" smtClean="0"/>
              <a:t>pattern</a:t>
            </a:r>
            <a:endParaRPr lang="es-ES_tradnl" dirty="0" smtClean="0"/>
          </a:p>
          <a:p>
            <a:endParaRPr lang="es-ES_tradnl" dirty="0" smtClean="0"/>
          </a:p>
        </p:txBody>
      </p:sp>
      <p:pic>
        <p:nvPicPr>
          <p:cNvPr id="4" name="Picture 3"/>
          <p:cNvPicPr>
            <a:picLocks noChangeAspect="1"/>
          </p:cNvPicPr>
          <p:nvPr/>
        </p:nvPicPr>
        <p:blipFill>
          <a:blip r:embed="rId3"/>
          <a:stretch>
            <a:fillRect/>
          </a:stretch>
        </p:blipFill>
        <p:spPr>
          <a:xfrm>
            <a:off x="4311650" y="1155700"/>
            <a:ext cx="7493000" cy="5041900"/>
          </a:xfrm>
          <a:prstGeom prst="rect">
            <a:avLst/>
          </a:prstGeom>
        </p:spPr>
      </p:pic>
    </p:spTree>
    <p:extLst>
      <p:ext uri="{BB962C8B-B14F-4D97-AF65-F5344CB8AC3E}">
        <p14:creationId xmlns:p14="http://schemas.microsoft.com/office/powerpoint/2010/main" val="1158962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Patterns</a:t>
            </a:r>
            <a:endParaRPr lang="es-ES_tradnl" dirty="0"/>
          </a:p>
        </p:txBody>
      </p:sp>
      <p:sp>
        <p:nvSpPr>
          <p:cNvPr id="3" name="Content Placeholder 2"/>
          <p:cNvSpPr>
            <a:spLocks noGrp="1"/>
          </p:cNvSpPr>
          <p:nvPr>
            <p:ph idx="1"/>
          </p:nvPr>
        </p:nvSpPr>
        <p:spPr/>
        <p:txBody>
          <a:bodyPr/>
          <a:lstStyle/>
          <a:p>
            <a:r>
              <a:rPr lang="es-ES_tradnl" dirty="0" err="1" smtClean="0"/>
              <a:t>Command</a:t>
            </a:r>
            <a:r>
              <a:rPr lang="es-ES_tradnl" dirty="0" smtClean="0"/>
              <a:t> </a:t>
            </a:r>
            <a:r>
              <a:rPr lang="es-ES_tradnl" dirty="0" err="1" smtClean="0"/>
              <a:t>Pattern</a:t>
            </a:r>
            <a:endParaRPr lang="es-ES_tradnl" dirty="0" smtClean="0"/>
          </a:p>
          <a:p>
            <a:r>
              <a:rPr lang="es-ES_tradnl" dirty="0" err="1" smtClean="0"/>
              <a:t>Messaging</a:t>
            </a:r>
            <a:r>
              <a:rPr lang="es-ES_tradnl" dirty="0" smtClean="0"/>
              <a:t> </a:t>
            </a:r>
            <a:r>
              <a:rPr lang="es-ES_tradnl" dirty="0" err="1" smtClean="0"/>
              <a:t>Pattern</a:t>
            </a:r>
            <a:endParaRPr lang="es-ES_tradnl" dirty="0" smtClean="0"/>
          </a:p>
          <a:p>
            <a:r>
              <a:rPr lang="es-ES_tradnl" dirty="0" err="1" smtClean="0"/>
              <a:t>Priority</a:t>
            </a:r>
            <a:r>
              <a:rPr lang="es-ES_tradnl" dirty="0" smtClean="0"/>
              <a:t> </a:t>
            </a:r>
            <a:r>
              <a:rPr lang="es-ES_tradnl" dirty="0" err="1" smtClean="0"/>
              <a:t>Pattern</a:t>
            </a:r>
            <a:endParaRPr lang="es-ES_tradnl" dirty="0" smtClean="0"/>
          </a:p>
          <a:p>
            <a:r>
              <a:rPr lang="es-ES_tradnl" b="1" dirty="0" smtClean="0"/>
              <a:t>Fan-</a:t>
            </a:r>
            <a:r>
              <a:rPr lang="es-ES_tradnl" b="1" dirty="0" err="1" smtClean="0"/>
              <a:t>out</a:t>
            </a:r>
            <a:r>
              <a:rPr lang="es-ES_tradnl" b="1" dirty="0" smtClean="0"/>
              <a:t> </a:t>
            </a:r>
            <a:r>
              <a:rPr lang="es-ES_tradnl" b="1" dirty="0" err="1" smtClean="0"/>
              <a:t>Pattern</a:t>
            </a:r>
            <a:endParaRPr lang="es-ES_tradnl" b="1" dirty="0" smtClean="0"/>
          </a:p>
          <a:p>
            <a:r>
              <a:rPr lang="es-ES_tradnl" dirty="0" smtClean="0"/>
              <a:t>Pipes and </a:t>
            </a:r>
            <a:r>
              <a:rPr lang="es-ES_tradnl" dirty="0" err="1" smtClean="0"/>
              <a:t>filters</a:t>
            </a:r>
            <a:r>
              <a:rPr lang="es-ES_tradnl" dirty="0" smtClean="0"/>
              <a:t> </a:t>
            </a:r>
            <a:r>
              <a:rPr lang="es-ES_tradnl" dirty="0" err="1" smtClean="0"/>
              <a:t>pattern</a:t>
            </a:r>
            <a:endParaRPr lang="es-ES_tradnl" dirty="0" smtClean="0"/>
          </a:p>
          <a:p>
            <a:endParaRPr lang="es-ES_tradnl" dirty="0" smtClean="0"/>
          </a:p>
        </p:txBody>
      </p:sp>
      <p:pic>
        <p:nvPicPr>
          <p:cNvPr id="4" name="Picture 3"/>
          <p:cNvPicPr>
            <a:picLocks noChangeAspect="1"/>
          </p:cNvPicPr>
          <p:nvPr/>
        </p:nvPicPr>
        <p:blipFill>
          <a:blip r:embed="rId3"/>
          <a:stretch>
            <a:fillRect/>
          </a:stretch>
        </p:blipFill>
        <p:spPr>
          <a:xfrm>
            <a:off x="4273550" y="1813560"/>
            <a:ext cx="7493000" cy="4432300"/>
          </a:xfrm>
          <a:prstGeom prst="rect">
            <a:avLst/>
          </a:prstGeom>
        </p:spPr>
      </p:pic>
    </p:spTree>
    <p:extLst>
      <p:ext uri="{BB962C8B-B14F-4D97-AF65-F5344CB8AC3E}">
        <p14:creationId xmlns:p14="http://schemas.microsoft.com/office/powerpoint/2010/main" val="639762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Patterns</a:t>
            </a:r>
            <a:endParaRPr lang="es-ES_tradnl" dirty="0"/>
          </a:p>
        </p:txBody>
      </p:sp>
      <p:sp>
        <p:nvSpPr>
          <p:cNvPr id="3" name="Content Placeholder 2"/>
          <p:cNvSpPr>
            <a:spLocks noGrp="1"/>
          </p:cNvSpPr>
          <p:nvPr>
            <p:ph idx="1"/>
          </p:nvPr>
        </p:nvSpPr>
        <p:spPr/>
        <p:txBody>
          <a:bodyPr/>
          <a:lstStyle/>
          <a:p>
            <a:r>
              <a:rPr lang="es-ES_tradnl" dirty="0" err="1" smtClean="0"/>
              <a:t>Command</a:t>
            </a:r>
            <a:r>
              <a:rPr lang="es-ES_tradnl" dirty="0" smtClean="0"/>
              <a:t> </a:t>
            </a:r>
            <a:r>
              <a:rPr lang="es-ES_tradnl" dirty="0" err="1" smtClean="0"/>
              <a:t>Pattern</a:t>
            </a:r>
            <a:endParaRPr lang="es-ES_tradnl" dirty="0" smtClean="0"/>
          </a:p>
          <a:p>
            <a:r>
              <a:rPr lang="es-ES_tradnl" dirty="0" err="1" smtClean="0"/>
              <a:t>Messaging</a:t>
            </a:r>
            <a:r>
              <a:rPr lang="es-ES_tradnl" dirty="0" smtClean="0"/>
              <a:t> </a:t>
            </a:r>
            <a:r>
              <a:rPr lang="es-ES_tradnl" dirty="0" err="1" smtClean="0"/>
              <a:t>Pattern</a:t>
            </a:r>
            <a:endParaRPr lang="es-ES_tradnl" dirty="0" smtClean="0"/>
          </a:p>
          <a:p>
            <a:r>
              <a:rPr lang="es-ES_tradnl" dirty="0" err="1" smtClean="0"/>
              <a:t>Priority</a:t>
            </a:r>
            <a:r>
              <a:rPr lang="es-ES_tradnl" dirty="0" smtClean="0"/>
              <a:t> </a:t>
            </a:r>
            <a:r>
              <a:rPr lang="es-ES_tradnl" dirty="0" err="1" smtClean="0"/>
              <a:t>Pattern</a:t>
            </a:r>
            <a:endParaRPr lang="es-ES_tradnl" dirty="0" smtClean="0"/>
          </a:p>
          <a:p>
            <a:r>
              <a:rPr lang="es-ES_tradnl" dirty="0" smtClean="0"/>
              <a:t>Fan-</a:t>
            </a:r>
            <a:r>
              <a:rPr lang="es-ES_tradnl" dirty="0" err="1" smtClean="0"/>
              <a:t>out</a:t>
            </a:r>
            <a:r>
              <a:rPr lang="es-ES_tradnl" dirty="0" smtClean="0"/>
              <a:t> </a:t>
            </a:r>
            <a:r>
              <a:rPr lang="es-ES_tradnl" dirty="0" err="1" smtClean="0"/>
              <a:t>Pattern</a:t>
            </a:r>
            <a:endParaRPr lang="es-ES_tradnl" dirty="0" smtClean="0"/>
          </a:p>
          <a:p>
            <a:r>
              <a:rPr lang="es-ES_tradnl" b="1" dirty="0" smtClean="0"/>
              <a:t>Pipes and </a:t>
            </a:r>
            <a:r>
              <a:rPr lang="es-ES_tradnl" b="1" dirty="0" err="1" smtClean="0"/>
              <a:t>filters</a:t>
            </a:r>
            <a:r>
              <a:rPr lang="es-ES_tradnl" b="1" dirty="0" smtClean="0"/>
              <a:t> </a:t>
            </a:r>
            <a:r>
              <a:rPr lang="es-ES_tradnl" b="1" dirty="0" err="1" smtClean="0"/>
              <a:t>pattern</a:t>
            </a:r>
            <a:endParaRPr lang="es-ES_tradnl" b="1" dirty="0" smtClean="0"/>
          </a:p>
          <a:p>
            <a:endParaRPr lang="es-ES_tradnl" dirty="0" smtClean="0"/>
          </a:p>
        </p:txBody>
      </p:sp>
      <p:pic>
        <p:nvPicPr>
          <p:cNvPr id="4" name="Picture 3"/>
          <p:cNvPicPr>
            <a:picLocks noChangeAspect="1"/>
          </p:cNvPicPr>
          <p:nvPr/>
        </p:nvPicPr>
        <p:blipFill>
          <a:blip r:embed="rId3"/>
          <a:stretch>
            <a:fillRect/>
          </a:stretch>
        </p:blipFill>
        <p:spPr>
          <a:xfrm>
            <a:off x="4464050" y="2174664"/>
            <a:ext cx="7493000" cy="3365500"/>
          </a:xfrm>
          <a:prstGeom prst="rect">
            <a:avLst/>
          </a:prstGeom>
        </p:spPr>
      </p:pic>
    </p:spTree>
    <p:extLst>
      <p:ext uri="{BB962C8B-B14F-4D97-AF65-F5344CB8AC3E}">
        <p14:creationId xmlns:p14="http://schemas.microsoft.com/office/powerpoint/2010/main" val="6144027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Cloud </a:t>
            </a:r>
            <a:r>
              <a:rPr lang="es-ES_tradnl" dirty="0" err="1" smtClean="0"/>
              <a:t>Providers</a:t>
            </a:r>
            <a:endParaRPr lang="es-ES_tradnl" dirty="0"/>
          </a:p>
        </p:txBody>
      </p:sp>
      <p:pic>
        <p:nvPicPr>
          <p:cNvPr id="5" name="Picture 4"/>
          <p:cNvPicPr>
            <a:picLocks noChangeAspect="1"/>
          </p:cNvPicPr>
          <p:nvPr/>
        </p:nvPicPr>
        <p:blipFill>
          <a:blip r:embed="rId2"/>
          <a:stretch>
            <a:fillRect/>
          </a:stretch>
        </p:blipFill>
        <p:spPr>
          <a:xfrm>
            <a:off x="1630680" y="1825625"/>
            <a:ext cx="8991600" cy="4229100"/>
          </a:xfrm>
          <a:prstGeom prst="rect">
            <a:avLst/>
          </a:prstGeom>
        </p:spPr>
      </p:pic>
    </p:spTree>
    <p:extLst>
      <p:ext uri="{BB962C8B-B14F-4D97-AF65-F5344CB8AC3E}">
        <p14:creationId xmlns:p14="http://schemas.microsoft.com/office/powerpoint/2010/main" val="1192797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Serverless</a:t>
            </a:r>
            <a:r>
              <a:rPr lang="es-ES_tradnl" dirty="0" smtClean="0"/>
              <a:t> Framework</a:t>
            </a:r>
            <a:endParaRPr lang="es-ES_tradnl" dirty="0"/>
          </a:p>
        </p:txBody>
      </p:sp>
      <p:sp>
        <p:nvSpPr>
          <p:cNvPr id="4" name="Content Placeholder 3"/>
          <p:cNvSpPr>
            <a:spLocks noGrp="1"/>
          </p:cNvSpPr>
          <p:nvPr>
            <p:ph idx="1"/>
          </p:nvPr>
        </p:nvSpPr>
        <p:spPr/>
        <p:txBody>
          <a:bodyPr/>
          <a:lstStyle/>
          <a:p>
            <a:endParaRPr lang="es-ES_tradnl"/>
          </a:p>
        </p:txBody>
      </p:sp>
      <p:pic>
        <p:nvPicPr>
          <p:cNvPr id="5" name="Picture 4"/>
          <p:cNvPicPr>
            <a:picLocks noChangeAspect="1"/>
          </p:cNvPicPr>
          <p:nvPr/>
        </p:nvPicPr>
        <p:blipFill>
          <a:blip r:embed="rId3"/>
          <a:stretch>
            <a:fillRect/>
          </a:stretch>
        </p:blipFill>
        <p:spPr>
          <a:xfrm>
            <a:off x="1097280" y="1737360"/>
            <a:ext cx="6553200" cy="4495800"/>
          </a:xfrm>
          <a:prstGeom prst="rect">
            <a:avLst/>
          </a:prstGeom>
        </p:spPr>
      </p:pic>
      <p:pic>
        <p:nvPicPr>
          <p:cNvPr id="7" name="Picture 6"/>
          <p:cNvPicPr>
            <a:picLocks noChangeAspect="1"/>
          </p:cNvPicPr>
          <p:nvPr/>
        </p:nvPicPr>
        <p:blipFill>
          <a:blip r:embed="rId4"/>
          <a:stretch>
            <a:fillRect/>
          </a:stretch>
        </p:blipFill>
        <p:spPr>
          <a:xfrm>
            <a:off x="8221980" y="1481668"/>
            <a:ext cx="2362200" cy="2387600"/>
          </a:xfrm>
          <a:prstGeom prst="rect">
            <a:avLst/>
          </a:prstGeom>
        </p:spPr>
      </p:pic>
      <p:pic>
        <p:nvPicPr>
          <p:cNvPr id="8" name="Picture 7"/>
          <p:cNvPicPr>
            <a:picLocks noChangeAspect="1"/>
          </p:cNvPicPr>
          <p:nvPr/>
        </p:nvPicPr>
        <p:blipFill>
          <a:blip r:embed="rId5"/>
          <a:stretch>
            <a:fillRect/>
          </a:stretch>
        </p:blipFill>
        <p:spPr>
          <a:xfrm>
            <a:off x="8315960" y="3780785"/>
            <a:ext cx="2387600" cy="2425700"/>
          </a:xfrm>
          <a:prstGeom prst="rect">
            <a:avLst/>
          </a:prstGeom>
        </p:spPr>
      </p:pic>
    </p:spTree>
    <p:extLst>
      <p:ext uri="{BB962C8B-B14F-4D97-AF65-F5344CB8AC3E}">
        <p14:creationId xmlns:p14="http://schemas.microsoft.com/office/powerpoint/2010/main" val="18783934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lstStyle/>
          <a:p>
            <a:endParaRPr lang="es-ES_tradnl"/>
          </a:p>
        </p:txBody>
      </p:sp>
      <p:pic>
        <p:nvPicPr>
          <p:cNvPr id="4" name="Picture 3"/>
          <p:cNvPicPr>
            <a:picLocks noChangeAspect="1"/>
          </p:cNvPicPr>
          <p:nvPr/>
        </p:nvPicPr>
        <p:blipFill>
          <a:blip r:embed="rId2"/>
          <a:stretch>
            <a:fillRect/>
          </a:stretch>
        </p:blipFill>
        <p:spPr>
          <a:xfrm>
            <a:off x="925189" y="0"/>
            <a:ext cx="10341621" cy="6858000"/>
          </a:xfrm>
          <a:prstGeom prst="rect">
            <a:avLst/>
          </a:prstGeom>
        </p:spPr>
      </p:pic>
    </p:spTree>
    <p:extLst>
      <p:ext uri="{BB962C8B-B14F-4D97-AF65-F5344CB8AC3E}">
        <p14:creationId xmlns:p14="http://schemas.microsoft.com/office/powerpoint/2010/main" val="835379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Reference </a:t>
            </a:r>
            <a:r>
              <a:rPr lang="es-ES_tradnl" dirty="0" err="1" smtClean="0"/>
              <a:t>list</a:t>
            </a:r>
            <a:endParaRPr lang="es-ES_tradnl" dirty="0"/>
          </a:p>
        </p:txBody>
      </p:sp>
      <p:sp>
        <p:nvSpPr>
          <p:cNvPr id="3" name="Content Placeholder 2"/>
          <p:cNvSpPr>
            <a:spLocks noGrp="1"/>
          </p:cNvSpPr>
          <p:nvPr>
            <p:ph idx="1"/>
          </p:nvPr>
        </p:nvSpPr>
        <p:spPr/>
        <p:txBody>
          <a:bodyPr/>
          <a:lstStyle/>
          <a:p>
            <a:r>
              <a:rPr lang="en-US" b="1" dirty="0" err="1"/>
              <a:t>Cagatay</a:t>
            </a:r>
            <a:r>
              <a:rPr lang="en-US" b="1" dirty="0"/>
              <a:t> </a:t>
            </a:r>
            <a:r>
              <a:rPr lang="en-US" b="1" dirty="0" err="1" smtClean="0"/>
              <a:t>Gurturk</a:t>
            </a:r>
            <a:r>
              <a:rPr lang="en-US" b="1" dirty="0" smtClean="0"/>
              <a:t> (2017) </a:t>
            </a:r>
            <a:r>
              <a:rPr lang="en-US" b="1" dirty="0"/>
              <a:t>Building </a:t>
            </a:r>
            <a:r>
              <a:rPr lang="en-US" b="1" dirty="0" err="1"/>
              <a:t>Serverless</a:t>
            </a:r>
            <a:r>
              <a:rPr lang="en-US" b="1" dirty="0"/>
              <a:t> Architectures</a:t>
            </a:r>
          </a:p>
          <a:p>
            <a:r>
              <a:rPr lang="en-US" b="1" dirty="0"/>
              <a:t>Peter </a:t>
            </a:r>
            <a:r>
              <a:rPr lang="en-US" b="1" dirty="0" err="1" smtClean="0"/>
              <a:t>Sbarski</a:t>
            </a:r>
            <a:r>
              <a:rPr lang="en-US" b="1" dirty="0" smtClean="0"/>
              <a:t> (2017) </a:t>
            </a:r>
            <a:r>
              <a:rPr lang="en-US" b="1" dirty="0" err="1"/>
              <a:t>Serverless</a:t>
            </a:r>
            <a:r>
              <a:rPr lang="en-US" b="1" dirty="0"/>
              <a:t> Architectures on AWS</a:t>
            </a:r>
          </a:p>
          <a:p>
            <a:endParaRPr lang="en-US" b="1" dirty="0"/>
          </a:p>
          <a:p>
            <a:endParaRPr lang="es-ES_tradnl" dirty="0"/>
          </a:p>
        </p:txBody>
      </p:sp>
      <p:pic>
        <p:nvPicPr>
          <p:cNvPr id="4" name="Picture 3"/>
          <p:cNvPicPr>
            <a:picLocks noChangeAspect="1"/>
          </p:cNvPicPr>
          <p:nvPr/>
        </p:nvPicPr>
        <p:blipFill>
          <a:blip r:embed="rId2"/>
          <a:stretch>
            <a:fillRect/>
          </a:stretch>
        </p:blipFill>
        <p:spPr>
          <a:xfrm>
            <a:off x="2355850" y="2889250"/>
            <a:ext cx="2673350" cy="3290277"/>
          </a:xfrm>
          <a:prstGeom prst="rect">
            <a:avLst/>
          </a:prstGeom>
        </p:spPr>
      </p:pic>
      <p:pic>
        <p:nvPicPr>
          <p:cNvPr id="5" name="Picture 4"/>
          <p:cNvPicPr>
            <a:picLocks noChangeAspect="1"/>
          </p:cNvPicPr>
          <p:nvPr/>
        </p:nvPicPr>
        <p:blipFill>
          <a:blip r:embed="rId3"/>
          <a:stretch>
            <a:fillRect/>
          </a:stretch>
        </p:blipFill>
        <p:spPr>
          <a:xfrm>
            <a:off x="5852392" y="2889250"/>
            <a:ext cx="2626128" cy="3290277"/>
          </a:xfrm>
          <a:prstGeom prst="rect">
            <a:avLst/>
          </a:prstGeom>
        </p:spPr>
      </p:pic>
    </p:spTree>
    <p:extLst>
      <p:ext uri="{BB962C8B-B14F-4D97-AF65-F5344CB8AC3E}">
        <p14:creationId xmlns:p14="http://schemas.microsoft.com/office/powerpoint/2010/main" val="1924103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s-ES_tradnl" dirty="0"/>
          </a:p>
        </p:txBody>
      </p:sp>
      <p:sp>
        <p:nvSpPr>
          <p:cNvPr id="4" name="Title 3"/>
          <p:cNvSpPr>
            <a:spLocks noGrp="1"/>
          </p:cNvSpPr>
          <p:nvPr>
            <p:ph type="title"/>
          </p:nvPr>
        </p:nvSpPr>
        <p:spPr/>
        <p:txBody>
          <a:bodyPr/>
          <a:lstStyle/>
          <a:p>
            <a:endParaRPr lang="es-ES_tradnl" dirty="0"/>
          </a:p>
        </p:txBody>
      </p:sp>
      <p:pic>
        <p:nvPicPr>
          <p:cNvPr id="5" name="Picture 4"/>
          <p:cNvPicPr>
            <a:picLocks noChangeAspect="1"/>
          </p:cNvPicPr>
          <p:nvPr/>
        </p:nvPicPr>
        <p:blipFill>
          <a:blip r:embed="rId2"/>
          <a:stretch>
            <a:fillRect/>
          </a:stretch>
        </p:blipFill>
        <p:spPr>
          <a:xfrm>
            <a:off x="0" y="1066165"/>
            <a:ext cx="12192000" cy="4725669"/>
          </a:xfrm>
          <a:prstGeom prst="rect">
            <a:avLst/>
          </a:prstGeom>
        </p:spPr>
      </p:pic>
      <p:pic>
        <p:nvPicPr>
          <p:cNvPr id="6" name="Picture 5"/>
          <p:cNvPicPr>
            <a:picLocks noChangeAspect="1"/>
          </p:cNvPicPr>
          <p:nvPr/>
        </p:nvPicPr>
        <p:blipFill>
          <a:blip r:embed="rId3"/>
          <a:stretch>
            <a:fillRect/>
          </a:stretch>
        </p:blipFill>
        <p:spPr>
          <a:xfrm>
            <a:off x="4578350" y="178229"/>
            <a:ext cx="3035300" cy="749300"/>
          </a:xfrm>
          <a:prstGeom prst="rect">
            <a:avLst/>
          </a:prstGeom>
        </p:spPr>
      </p:pic>
    </p:spTree>
    <p:extLst>
      <p:ext uri="{BB962C8B-B14F-4D97-AF65-F5344CB8AC3E}">
        <p14:creationId xmlns:p14="http://schemas.microsoft.com/office/powerpoint/2010/main" val="590558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Agenda</a:t>
            </a:r>
            <a:endParaRPr lang="es-ES_tradnl" dirty="0"/>
          </a:p>
        </p:txBody>
      </p:sp>
      <p:sp>
        <p:nvSpPr>
          <p:cNvPr id="3" name="Content Placeholder 2"/>
          <p:cNvSpPr>
            <a:spLocks noGrp="1"/>
          </p:cNvSpPr>
          <p:nvPr>
            <p:ph idx="1"/>
          </p:nvPr>
        </p:nvSpPr>
        <p:spPr/>
        <p:txBody>
          <a:bodyPr/>
          <a:lstStyle/>
          <a:p>
            <a:r>
              <a:rPr lang="es-ES_tradnl" dirty="0" err="1" smtClean="0"/>
              <a:t>Background</a:t>
            </a:r>
            <a:endParaRPr lang="es-ES_tradnl" dirty="0" smtClean="0"/>
          </a:p>
          <a:p>
            <a:r>
              <a:rPr lang="es-ES_tradnl" dirty="0" err="1" smtClean="0"/>
              <a:t>Principles</a:t>
            </a:r>
            <a:endParaRPr lang="es-ES_tradnl" dirty="0" smtClean="0"/>
          </a:p>
          <a:p>
            <a:r>
              <a:rPr lang="es-ES_tradnl" dirty="0" smtClean="0"/>
              <a:t>Use cases</a:t>
            </a:r>
          </a:p>
          <a:p>
            <a:r>
              <a:rPr lang="es-ES_tradnl" dirty="0" err="1" smtClean="0"/>
              <a:t>Patterns</a:t>
            </a:r>
            <a:endParaRPr lang="es-ES_tradnl" dirty="0" smtClean="0"/>
          </a:p>
          <a:p>
            <a:r>
              <a:rPr lang="es-ES_tradnl" dirty="0" smtClean="0"/>
              <a:t>Cloud </a:t>
            </a:r>
            <a:r>
              <a:rPr lang="es-ES_tradnl" dirty="0" err="1" smtClean="0"/>
              <a:t>Providers</a:t>
            </a:r>
            <a:endParaRPr lang="es-ES_tradnl" dirty="0" smtClean="0"/>
          </a:p>
          <a:p>
            <a:r>
              <a:rPr lang="es-ES_tradnl" dirty="0" err="1" smtClean="0"/>
              <a:t>Serverless</a:t>
            </a:r>
            <a:r>
              <a:rPr lang="es-ES_tradnl" dirty="0" smtClean="0"/>
              <a:t> </a:t>
            </a:r>
            <a:r>
              <a:rPr lang="es-ES_tradnl" dirty="0" smtClean="0"/>
              <a:t>Framework</a:t>
            </a:r>
          </a:p>
          <a:p>
            <a:r>
              <a:rPr lang="es-ES_tradnl" dirty="0" smtClean="0"/>
              <a:t>Demo</a:t>
            </a:r>
          </a:p>
        </p:txBody>
      </p:sp>
    </p:spTree>
    <p:extLst>
      <p:ext uri="{BB962C8B-B14F-4D97-AF65-F5344CB8AC3E}">
        <p14:creationId xmlns:p14="http://schemas.microsoft.com/office/powerpoint/2010/main" val="8539119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Demo</a:t>
            </a:r>
            <a:endParaRPr lang="es-ES_tradnl" dirty="0"/>
          </a:p>
        </p:txBody>
      </p:sp>
      <p:pic>
        <p:nvPicPr>
          <p:cNvPr id="8" name="Picture 7"/>
          <p:cNvPicPr>
            <a:picLocks noChangeAspect="1"/>
          </p:cNvPicPr>
          <p:nvPr/>
        </p:nvPicPr>
        <p:blipFill>
          <a:blip r:embed="rId3"/>
          <a:stretch>
            <a:fillRect/>
          </a:stretch>
        </p:blipFill>
        <p:spPr>
          <a:xfrm>
            <a:off x="1536700" y="1350962"/>
            <a:ext cx="9118600" cy="4470400"/>
          </a:xfrm>
          <a:prstGeom prst="rect">
            <a:avLst/>
          </a:prstGeom>
        </p:spPr>
      </p:pic>
    </p:spTree>
    <p:extLst>
      <p:ext uri="{BB962C8B-B14F-4D97-AF65-F5344CB8AC3E}">
        <p14:creationId xmlns:p14="http://schemas.microsoft.com/office/powerpoint/2010/main" val="1719546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Architecture</a:t>
            </a:r>
            <a:endParaRPr lang="es-ES_tradnl" dirty="0"/>
          </a:p>
        </p:txBody>
      </p:sp>
      <p:sp>
        <p:nvSpPr>
          <p:cNvPr id="3" name="Content Placeholder 2"/>
          <p:cNvSpPr>
            <a:spLocks noGrp="1"/>
          </p:cNvSpPr>
          <p:nvPr>
            <p:ph idx="1"/>
          </p:nvPr>
        </p:nvSpPr>
        <p:spPr/>
        <p:txBody>
          <a:bodyPr/>
          <a:lstStyle/>
          <a:p>
            <a:endParaRPr lang="es-ES_tradnl"/>
          </a:p>
        </p:txBody>
      </p:sp>
      <p:pic>
        <p:nvPicPr>
          <p:cNvPr id="4" name="Picture 3"/>
          <p:cNvPicPr>
            <a:picLocks noChangeAspect="1"/>
          </p:cNvPicPr>
          <p:nvPr/>
        </p:nvPicPr>
        <p:blipFill>
          <a:blip r:embed="rId2"/>
          <a:stretch>
            <a:fillRect/>
          </a:stretch>
        </p:blipFill>
        <p:spPr>
          <a:xfrm>
            <a:off x="2372774" y="1825625"/>
            <a:ext cx="7446452" cy="4771838"/>
          </a:xfrm>
          <a:prstGeom prst="rect">
            <a:avLst/>
          </a:prstGeom>
        </p:spPr>
      </p:pic>
    </p:spTree>
    <p:extLst>
      <p:ext uri="{BB962C8B-B14F-4D97-AF65-F5344CB8AC3E}">
        <p14:creationId xmlns:p14="http://schemas.microsoft.com/office/powerpoint/2010/main" val="198353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normAutofit fontScale="92500" lnSpcReduction="20000"/>
          </a:bodyPr>
          <a:lstStyle/>
          <a:p>
            <a:r>
              <a:rPr lang="es-ES_tradnl" dirty="0" err="1" smtClean="0"/>
              <a:t>npm</a:t>
            </a:r>
            <a:r>
              <a:rPr lang="es-ES_tradnl" dirty="0" smtClean="0"/>
              <a:t> </a:t>
            </a:r>
            <a:r>
              <a:rPr lang="es-ES_tradnl" dirty="0" err="1" smtClean="0"/>
              <a:t>install</a:t>
            </a:r>
            <a:r>
              <a:rPr lang="es-ES_tradnl" dirty="0" smtClean="0"/>
              <a:t> </a:t>
            </a:r>
            <a:r>
              <a:rPr lang="es-ES" dirty="0" smtClean="0"/>
              <a:t>-</a:t>
            </a:r>
            <a:r>
              <a:rPr lang="es-ES_tradnl" dirty="0" smtClean="0"/>
              <a:t>g </a:t>
            </a:r>
            <a:r>
              <a:rPr lang="es-ES_tradnl" dirty="0" err="1" smtClean="0"/>
              <a:t>serverless</a:t>
            </a:r>
            <a:endParaRPr lang="es-ES_tradnl" dirty="0" smtClean="0"/>
          </a:p>
          <a:p>
            <a:r>
              <a:rPr lang="es-ES_tradnl" dirty="0" err="1" smtClean="0"/>
              <a:t>sls</a:t>
            </a:r>
            <a:r>
              <a:rPr lang="es-ES_tradnl" dirty="0" smtClean="0"/>
              <a:t> </a:t>
            </a:r>
            <a:r>
              <a:rPr lang="es-ES_tradnl" dirty="0" err="1" smtClean="0"/>
              <a:t>create</a:t>
            </a:r>
            <a:r>
              <a:rPr lang="es-ES_tradnl" dirty="0" smtClean="0"/>
              <a:t> </a:t>
            </a:r>
            <a:r>
              <a:rPr lang="es-ES" dirty="0" smtClean="0"/>
              <a:t>-t</a:t>
            </a:r>
            <a:r>
              <a:rPr lang="es-ES_tradnl" dirty="0" smtClean="0"/>
              <a:t> </a:t>
            </a:r>
            <a:r>
              <a:rPr lang="es-ES_tradnl" dirty="0" err="1" smtClean="0"/>
              <a:t>aws-nodejs</a:t>
            </a:r>
            <a:r>
              <a:rPr lang="es-ES_tradnl" dirty="0" smtClean="0"/>
              <a:t> </a:t>
            </a:r>
            <a:r>
              <a:rPr lang="es-ES" dirty="0" smtClean="0"/>
              <a:t>-n eva0-services-loan-app</a:t>
            </a:r>
          </a:p>
          <a:p>
            <a:r>
              <a:rPr lang="es-ES" dirty="0" err="1" smtClean="0"/>
              <a:t>sls</a:t>
            </a:r>
            <a:r>
              <a:rPr lang="es-ES" dirty="0" smtClean="0"/>
              <a:t> </a:t>
            </a:r>
            <a:r>
              <a:rPr lang="es-ES" dirty="0" err="1" smtClean="0"/>
              <a:t>deploy</a:t>
            </a:r>
            <a:r>
              <a:rPr lang="es-ES" dirty="0"/>
              <a:t> </a:t>
            </a:r>
            <a:r>
              <a:rPr lang="es-ES" dirty="0" smtClean="0"/>
              <a:t>-f </a:t>
            </a:r>
            <a:r>
              <a:rPr lang="es-ES" dirty="0" err="1" smtClean="0"/>
              <a:t>hello</a:t>
            </a:r>
            <a:endParaRPr lang="es-ES" dirty="0" smtClean="0"/>
          </a:p>
          <a:p>
            <a:r>
              <a:rPr lang="es-ES" dirty="0" err="1" smtClean="0"/>
              <a:t>sls</a:t>
            </a:r>
            <a:r>
              <a:rPr lang="es-ES" dirty="0" smtClean="0"/>
              <a:t> </a:t>
            </a:r>
            <a:r>
              <a:rPr lang="es-ES" dirty="0" err="1" smtClean="0"/>
              <a:t>invoke</a:t>
            </a:r>
            <a:r>
              <a:rPr lang="es-ES" dirty="0" smtClean="0"/>
              <a:t> -f </a:t>
            </a:r>
            <a:r>
              <a:rPr lang="es-ES" dirty="0" err="1" smtClean="0"/>
              <a:t>hello</a:t>
            </a:r>
            <a:endParaRPr lang="es-ES" dirty="0" smtClean="0"/>
          </a:p>
          <a:p>
            <a:r>
              <a:rPr lang="es-ES" dirty="0" err="1" smtClean="0"/>
              <a:t>sls</a:t>
            </a:r>
            <a:r>
              <a:rPr lang="es-ES" dirty="0" smtClean="0"/>
              <a:t> </a:t>
            </a:r>
            <a:r>
              <a:rPr lang="es-ES" dirty="0" err="1" smtClean="0"/>
              <a:t>invoke</a:t>
            </a:r>
            <a:r>
              <a:rPr lang="es-ES" dirty="0" smtClean="0"/>
              <a:t> local -f </a:t>
            </a:r>
            <a:r>
              <a:rPr lang="es-ES" dirty="0" err="1" smtClean="0"/>
              <a:t>hello</a:t>
            </a:r>
            <a:endParaRPr lang="es-ES" dirty="0" smtClean="0"/>
          </a:p>
          <a:p>
            <a:r>
              <a:rPr lang="es-ES" dirty="0" err="1" smtClean="0"/>
              <a:t>sls</a:t>
            </a:r>
            <a:r>
              <a:rPr lang="es-ES" dirty="0" smtClean="0"/>
              <a:t> </a:t>
            </a:r>
            <a:r>
              <a:rPr lang="es-ES" dirty="0" err="1" smtClean="0"/>
              <a:t>invoke</a:t>
            </a:r>
            <a:r>
              <a:rPr lang="es-ES" dirty="0" smtClean="0"/>
              <a:t> -f </a:t>
            </a:r>
            <a:r>
              <a:rPr lang="es-ES" dirty="0" err="1" smtClean="0"/>
              <a:t>evaluate</a:t>
            </a:r>
            <a:r>
              <a:rPr lang="es-ES" dirty="0" smtClean="0"/>
              <a:t> -p </a:t>
            </a:r>
            <a:r>
              <a:rPr lang="es-ES" dirty="0" err="1" smtClean="0"/>
              <a:t>event.json</a:t>
            </a:r>
            <a:endParaRPr lang="es-ES" dirty="0" smtClean="0"/>
          </a:p>
          <a:p>
            <a:r>
              <a:rPr lang="es-ES" dirty="0" err="1" smtClean="0"/>
              <a:t>sls</a:t>
            </a:r>
            <a:r>
              <a:rPr lang="es-ES" dirty="0" smtClean="0"/>
              <a:t> </a:t>
            </a:r>
            <a:r>
              <a:rPr lang="es-ES" dirty="0" err="1" smtClean="0"/>
              <a:t>invoke</a:t>
            </a:r>
            <a:r>
              <a:rPr lang="es-ES" dirty="0" smtClean="0"/>
              <a:t> local -f </a:t>
            </a:r>
            <a:r>
              <a:rPr lang="es-ES" dirty="0" err="1" smtClean="0"/>
              <a:t>evaluate</a:t>
            </a:r>
            <a:r>
              <a:rPr lang="es-ES" dirty="0" smtClean="0"/>
              <a:t> -p </a:t>
            </a:r>
            <a:r>
              <a:rPr lang="es-ES" dirty="0" err="1" smtClean="0"/>
              <a:t>event.json</a:t>
            </a:r>
            <a:endParaRPr lang="es-ES_tradnl" dirty="0" smtClean="0"/>
          </a:p>
          <a:p>
            <a:r>
              <a:rPr lang="es-ES_tradnl" dirty="0" err="1" smtClean="0"/>
              <a:t>npm</a:t>
            </a:r>
            <a:r>
              <a:rPr lang="es-ES_tradnl" dirty="0" smtClean="0"/>
              <a:t> </a:t>
            </a:r>
            <a:r>
              <a:rPr lang="es-ES_tradnl" dirty="0" err="1" smtClean="0"/>
              <a:t>init</a:t>
            </a:r>
            <a:r>
              <a:rPr lang="es-ES_tradnl" dirty="0" smtClean="0"/>
              <a:t> </a:t>
            </a:r>
            <a:r>
              <a:rPr lang="es-ES" dirty="0"/>
              <a:t>-</a:t>
            </a:r>
            <a:r>
              <a:rPr lang="es-ES_tradnl" dirty="0" smtClean="0"/>
              <a:t>y</a:t>
            </a:r>
          </a:p>
          <a:p>
            <a:r>
              <a:rPr lang="es-ES_tradnl" dirty="0" err="1"/>
              <a:t>n</a:t>
            </a:r>
            <a:r>
              <a:rPr lang="es-ES_tradnl" dirty="0" err="1" smtClean="0"/>
              <a:t>pm</a:t>
            </a:r>
            <a:r>
              <a:rPr lang="es-ES_tradnl" dirty="0" smtClean="0"/>
              <a:t>  </a:t>
            </a:r>
            <a:r>
              <a:rPr lang="es-ES_tradnl" dirty="0" err="1" smtClean="0"/>
              <a:t>install</a:t>
            </a:r>
            <a:r>
              <a:rPr lang="es-ES_tradnl" dirty="0" smtClean="0"/>
              <a:t> </a:t>
            </a:r>
            <a:r>
              <a:rPr lang="es-ES" dirty="0" smtClean="0"/>
              <a:t>--</a:t>
            </a:r>
            <a:r>
              <a:rPr lang="es-ES_tradnl" dirty="0" err="1" smtClean="0"/>
              <a:t>save</a:t>
            </a:r>
            <a:r>
              <a:rPr lang="es-ES_tradnl" dirty="0" smtClean="0"/>
              <a:t> </a:t>
            </a:r>
            <a:r>
              <a:rPr lang="es-ES_tradnl" dirty="0" err="1" smtClean="0"/>
              <a:t>aws-sdk</a:t>
            </a:r>
            <a:endParaRPr lang="es-ES_tradnl" dirty="0" smtClean="0"/>
          </a:p>
          <a:p>
            <a:r>
              <a:rPr lang="es-ES_tradnl" dirty="0" err="1" smtClean="0"/>
              <a:t>npm</a:t>
            </a:r>
            <a:r>
              <a:rPr lang="es-ES_tradnl" dirty="0" smtClean="0"/>
              <a:t>  </a:t>
            </a:r>
            <a:r>
              <a:rPr lang="es-ES_tradnl" dirty="0" err="1" smtClean="0"/>
              <a:t>install</a:t>
            </a:r>
            <a:r>
              <a:rPr lang="es-ES_tradnl" dirty="0" smtClean="0"/>
              <a:t> </a:t>
            </a:r>
            <a:r>
              <a:rPr lang="es-ES" smtClean="0"/>
              <a:t>--</a:t>
            </a:r>
            <a:r>
              <a:rPr lang="es-ES_tradnl" smtClean="0"/>
              <a:t>save</a:t>
            </a:r>
            <a:r>
              <a:rPr lang="es-ES_tradnl" dirty="0" smtClean="0"/>
              <a:t> </a:t>
            </a:r>
            <a:r>
              <a:rPr lang="es-ES_tradnl" dirty="0" err="1" smtClean="0"/>
              <a:t>uuid</a:t>
            </a:r>
            <a:endParaRPr lang="es-ES_tradnl" dirty="0" smtClean="0"/>
          </a:p>
          <a:p>
            <a:endParaRPr lang="es-ES_tradnl" dirty="0"/>
          </a:p>
        </p:txBody>
      </p:sp>
    </p:spTree>
    <p:extLst>
      <p:ext uri="{BB962C8B-B14F-4D97-AF65-F5344CB8AC3E}">
        <p14:creationId xmlns:p14="http://schemas.microsoft.com/office/powerpoint/2010/main" val="2039199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Background</a:t>
            </a:r>
            <a:endParaRPr lang="es-ES_tradnl"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mr-IN" dirty="0" smtClean="0"/>
              <a:t>…</a:t>
            </a:r>
            <a:r>
              <a:rPr lang="es-ES" dirty="0" smtClean="0"/>
              <a:t> </a:t>
            </a:r>
            <a:r>
              <a:rPr lang="en-US" dirty="0" err="1"/>
              <a:t>S</a:t>
            </a:r>
            <a:r>
              <a:rPr lang="en-US" dirty="0" err="1" smtClean="0"/>
              <a:t>erverless</a:t>
            </a:r>
            <a:r>
              <a:rPr lang="en-US" dirty="0" smtClean="0"/>
              <a:t> </a:t>
            </a:r>
            <a:r>
              <a:rPr lang="en-US" dirty="0"/>
              <a:t>computing as a new and efficient software development approach that abstracts infrastructure from the functionality </a:t>
            </a:r>
            <a:r>
              <a:rPr lang="en-US" dirty="0" smtClean="0"/>
              <a:t>itself </a:t>
            </a:r>
            <a:r>
              <a:rPr lang="mr-IN" dirty="0" smtClean="0"/>
              <a:t>…</a:t>
            </a:r>
            <a:endParaRPr lang="en-US" dirty="0" smtClean="0"/>
          </a:p>
          <a:p>
            <a:pPr marL="0" indent="0">
              <a:lnSpc>
                <a:spcPct val="100000"/>
              </a:lnSpc>
              <a:spcBef>
                <a:spcPts val="0"/>
              </a:spcBef>
              <a:buNone/>
            </a:pPr>
            <a:r>
              <a:rPr lang="en-US" dirty="0" err="1" smtClean="0"/>
              <a:t>Cagatay</a:t>
            </a:r>
            <a:r>
              <a:rPr lang="en-US" dirty="0" smtClean="0"/>
              <a:t> </a:t>
            </a:r>
            <a:r>
              <a:rPr lang="en-US" dirty="0" err="1" smtClean="0"/>
              <a:t>Gurturk</a:t>
            </a:r>
            <a:r>
              <a:rPr lang="en-US" dirty="0" smtClean="0"/>
              <a:t> (</a:t>
            </a:r>
            <a:r>
              <a:rPr lang="en-US" b="1" dirty="0"/>
              <a:t>Building </a:t>
            </a:r>
            <a:r>
              <a:rPr lang="en-US" b="1" dirty="0" err="1"/>
              <a:t>Serverless</a:t>
            </a:r>
            <a:r>
              <a:rPr lang="en-US" b="1" dirty="0"/>
              <a:t> </a:t>
            </a:r>
            <a:r>
              <a:rPr lang="en-US" b="1" dirty="0" smtClean="0"/>
              <a:t>Architectures</a:t>
            </a:r>
            <a:r>
              <a:rPr lang="en-US" dirty="0" smtClean="0"/>
              <a:t>)</a:t>
            </a:r>
          </a:p>
          <a:p>
            <a:pPr marL="0" indent="0">
              <a:lnSpc>
                <a:spcPct val="100000"/>
              </a:lnSpc>
              <a:spcBef>
                <a:spcPts val="0"/>
              </a:spcBef>
              <a:buNone/>
            </a:pPr>
            <a:endParaRPr lang="en-US" dirty="0"/>
          </a:p>
          <a:p>
            <a:pPr marL="0" indent="0">
              <a:lnSpc>
                <a:spcPct val="100000"/>
              </a:lnSpc>
              <a:spcBef>
                <a:spcPts val="0"/>
              </a:spcBef>
              <a:buNone/>
            </a:pPr>
            <a:endParaRPr lang="es-ES_tradnl" dirty="0"/>
          </a:p>
        </p:txBody>
      </p:sp>
      <p:pic>
        <p:nvPicPr>
          <p:cNvPr id="4" name="Picture 3"/>
          <p:cNvPicPr>
            <a:picLocks noChangeAspect="1"/>
          </p:cNvPicPr>
          <p:nvPr/>
        </p:nvPicPr>
        <p:blipFill>
          <a:blip r:embed="rId3"/>
          <a:stretch>
            <a:fillRect/>
          </a:stretch>
        </p:blipFill>
        <p:spPr>
          <a:xfrm>
            <a:off x="1097280" y="3319463"/>
            <a:ext cx="2528887" cy="2272797"/>
          </a:xfrm>
          <a:prstGeom prst="rect">
            <a:avLst/>
          </a:prstGeom>
        </p:spPr>
      </p:pic>
      <p:pic>
        <p:nvPicPr>
          <p:cNvPr id="5" name="Picture 4"/>
          <p:cNvPicPr>
            <a:picLocks noChangeAspect="1"/>
          </p:cNvPicPr>
          <p:nvPr/>
        </p:nvPicPr>
        <p:blipFill>
          <a:blip r:embed="rId4"/>
          <a:stretch>
            <a:fillRect/>
          </a:stretch>
        </p:blipFill>
        <p:spPr>
          <a:xfrm>
            <a:off x="4919670" y="3319462"/>
            <a:ext cx="2486205" cy="2272797"/>
          </a:xfrm>
          <a:prstGeom prst="rect">
            <a:avLst/>
          </a:prstGeom>
        </p:spPr>
      </p:pic>
      <p:pic>
        <p:nvPicPr>
          <p:cNvPr id="6" name="Picture 5"/>
          <p:cNvPicPr>
            <a:picLocks noChangeAspect="1"/>
          </p:cNvPicPr>
          <p:nvPr/>
        </p:nvPicPr>
        <p:blipFill>
          <a:blip r:embed="rId5"/>
          <a:stretch>
            <a:fillRect/>
          </a:stretch>
        </p:blipFill>
        <p:spPr>
          <a:xfrm>
            <a:off x="8699378" y="3376110"/>
            <a:ext cx="2456302" cy="2159500"/>
          </a:xfrm>
          <a:prstGeom prst="rect">
            <a:avLst/>
          </a:prstGeom>
        </p:spPr>
      </p:pic>
    </p:spTree>
    <p:extLst>
      <p:ext uri="{BB962C8B-B14F-4D97-AF65-F5344CB8AC3E}">
        <p14:creationId xmlns:p14="http://schemas.microsoft.com/office/powerpoint/2010/main" val="1236528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Principles</a:t>
            </a:r>
            <a:endParaRPr lang="es-ES_tradnl" dirty="0"/>
          </a:p>
        </p:txBody>
      </p:sp>
      <p:sp>
        <p:nvSpPr>
          <p:cNvPr id="3" name="Content Placeholder 2"/>
          <p:cNvSpPr>
            <a:spLocks noGrp="1"/>
          </p:cNvSpPr>
          <p:nvPr>
            <p:ph idx="1"/>
          </p:nvPr>
        </p:nvSpPr>
        <p:spPr/>
        <p:txBody>
          <a:bodyPr/>
          <a:lstStyle/>
          <a:p>
            <a:r>
              <a:rPr lang="en-US" dirty="0"/>
              <a:t>Use a compute </a:t>
            </a:r>
            <a:r>
              <a:rPr lang="en-US" dirty="0" smtClean="0"/>
              <a:t>service </a:t>
            </a:r>
            <a:r>
              <a:rPr lang="en-US" dirty="0"/>
              <a:t>to execute code on demand (no servers</a:t>
            </a:r>
            <a:r>
              <a:rPr lang="en-US" dirty="0" smtClean="0"/>
              <a:t>)</a:t>
            </a:r>
          </a:p>
          <a:p>
            <a:r>
              <a:rPr lang="en-US" dirty="0"/>
              <a:t>Write single-purpose stateless </a:t>
            </a:r>
            <a:r>
              <a:rPr lang="en-US" dirty="0" smtClean="0"/>
              <a:t>functions</a:t>
            </a:r>
          </a:p>
          <a:p>
            <a:r>
              <a:rPr lang="en-US" dirty="0"/>
              <a:t>Design push-based, event-driven </a:t>
            </a:r>
            <a:r>
              <a:rPr lang="en-US" dirty="0" smtClean="0"/>
              <a:t>pipelines</a:t>
            </a:r>
          </a:p>
          <a:p>
            <a:r>
              <a:rPr lang="en-US" dirty="0"/>
              <a:t>Create thicker, more powerful front </a:t>
            </a:r>
            <a:r>
              <a:rPr lang="en-US" dirty="0" smtClean="0"/>
              <a:t>ends</a:t>
            </a:r>
          </a:p>
          <a:p>
            <a:r>
              <a:rPr lang="en-US" dirty="0"/>
              <a:t>Embrace third-party services</a:t>
            </a:r>
            <a:endParaRPr lang="es-ES_tradnl" dirty="0"/>
          </a:p>
        </p:txBody>
      </p:sp>
      <p:pic>
        <p:nvPicPr>
          <p:cNvPr id="4" name="Picture 3"/>
          <p:cNvPicPr>
            <a:picLocks noChangeAspect="1"/>
          </p:cNvPicPr>
          <p:nvPr/>
        </p:nvPicPr>
        <p:blipFill>
          <a:blip r:embed="rId3"/>
          <a:stretch>
            <a:fillRect/>
          </a:stretch>
        </p:blipFill>
        <p:spPr>
          <a:xfrm>
            <a:off x="5786733" y="2459144"/>
            <a:ext cx="6020392" cy="3409950"/>
          </a:xfrm>
          <a:prstGeom prst="rect">
            <a:avLst/>
          </a:prstGeom>
        </p:spPr>
      </p:pic>
    </p:spTree>
    <p:extLst>
      <p:ext uri="{BB962C8B-B14F-4D97-AF65-F5344CB8AC3E}">
        <p14:creationId xmlns:p14="http://schemas.microsoft.com/office/powerpoint/2010/main" val="1260999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Use Cases</a:t>
            </a:r>
            <a:endParaRPr lang="es-ES_tradnl" dirty="0"/>
          </a:p>
        </p:txBody>
      </p:sp>
      <p:sp>
        <p:nvSpPr>
          <p:cNvPr id="3" name="Content Placeholder 2"/>
          <p:cNvSpPr>
            <a:spLocks noGrp="1"/>
          </p:cNvSpPr>
          <p:nvPr>
            <p:ph idx="1"/>
          </p:nvPr>
        </p:nvSpPr>
        <p:spPr/>
        <p:txBody>
          <a:bodyPr/>
          <a:lstStyle/>
          <a:p>
            <a:r>
              <a:rPr lang="es-ES_tradnl" b="1" dirty="0" err="1" smtClean="0"/>
              <a:t>Application</a:t>
            </a:r>
            <a:r>
              <a:rPr lang="es-ES_tradnl" b="1" dirty="0" smtClean="0"/>
              <a:t> </a:t>
            </a:r>
            <a:r>
              <a:rPr lang="es-ES_tradnl" b="1" dirty="0" err="1" smtClean="0"/>
              <a:t>Backend</a:t>
            </a:r>
            <a:endParaRPr lang="es-ES_tradnl" b="1" dirty="0" smtClean="0"/>
          </a:p>
          <a:p>
            <a:r>
              <a:rPr lang="es-ES_tradnl" dirty="0" err="1"/>
              <a:t>Legacy</a:t>
            </a:r>
            <a:r>
              <a:rPr lang="es-ES_tradnl" dirty="0"/>
              <a:t> API </a:t>
            </a:r>
            <a:r>
              <a:rPr lang="es-ES_tradnl" dirty="0" smtClean="0"/>
              <a:t>Proxy</a:t>
            </a:r>
          </a:p>
          <a:p>
            <a:r>
              <a:rPr lang="es-ES_tradnl" dirty="0" err="1" smtClean="0"/>
              <a:t>Hybrid</a:t>
            </a:r>
            <a:endParaRPr lang="es-ES_tradnl" dirty="0"/>
          </a:p>
          <a:p>
            <a:r>
              <a:rPr lang="es-ES_tradnl" dirty="0" smtClean="0"/>
              <a:t>Real-time </a:t>
            </a:r>
            <a:r>
              <a:rPr lang="es-ES_tradnl" dirty="0" err="1" smtClean="0"/>
              <a:t>processing</a:t>
            </a:r>
            <a:r>
              <a:rPr lang="es-ES_tradnl" dirty="0" smtClean="0"/>
              <a:t> and </a:t>
            </a:r>
            <a:r>
              <a:rPr lang="es-ES_tradnl" dirty="0" err="1" smtClean="0"/>
              <a:t>analytics</a:t>
            </a:r>
            <a:endParaRPr lang="es-ES_tradnl" dirty="0" smtClean="0"/>
          </a:p>
          <a:p>
            <a:r>
              <a:rPr lang="es-ES_tradnl" dirty="0" err="1"/>
              <a:t>Push-based</a:t>
            </a:r>
            <a:r>
              <a:rPr lang="es-ES_tradnl" dirty="0"/>
              <a:t> and </a:t>
            </a:r>
            <a:r>
              <a:rPr lang="es-ES_tradnl" dirty="0" err="1"/>
              <a:t>event-driven</a:t>
            </a:r>
            <a:endParaRPr lang="es-ES_tradnl" dirty="0" smtClean="0"/>
          </a:p>
        </p:txBody>
      </p:sp>
      <p:pic>
        <p:nvPicPr>
          <p:cNvPr id="6" name="Picture 5"/>
          <p:cNvPicPr>
            <a:picLocks noChangeAspect="1"/>
          </p:cNvPicPr>
          <p:nvPr/>
        </p:nvPicPr>
        <p:blipFill>
          <a:blip r:embed="rId3"/>
          <a:stretch>
            <a:fillRect/>
          </a:stretch>
        </p:blipFill>
        <p:spPr>
          <a:xfrm>
            <a:off x="4876800" y="1756410"/>
            <a:ext cx="7149652" cy="4339590"/>
          </a:xfrm>
          <a:prstGeom prst="rect">
            <a:avLst/>
          </a:prstGeom>
        </p:spPr>
      </p:pic>
      <p:pic>
        <p:nvPicPr>
          <p:cNvPr id="7" name="Picture 6"/>
          <p:cNvPicPr>
            <a:picLocks noChangeAspect="1"/>
          </p:cNvPicPr>
          <p:nvPr/>
        </p:nvPicPr>
        <p:blipFill>
          <a:blip r:embed="rId4"/>
          <a:stretch>
            <a:fillRect/>
          </a:stretch>
        </p:blipFill>
        <p:spPr>
          <a:xfrm>
            <a:off x="4781550" y="1756410"/>
            <a:ext cx="7379755" cy="4339590"/>
          </a:xfrm>
          <a:prstGeom prst="rect">
            <a:avLst/>
          </a:prstGeom>
        </p:spPr>
      </p:pic>
      <p:pic>
        <p:nvPicPr>
          <p:cNvPr id="8" name="Picture 7"/>
          <p:cNvPicPr>
            <a:picLocks noChangeAspect="1"/>
          </p:cNvPicPr>
          <p:nvPr/>
        </p:nvPicPr>
        <p:blipFill>
          <a:blip r:embed="rId5"/>
          <a:stretch>
            <a:fillRect/>
          </a:stretch>
        </p:blipFill>
        <p:spPr>
          <a:xfrm>
            <a:off x="4781550" y="1813560"/>
            <a:ext cx="7379755" cy="4282440"/>
          </a:xfrm>
          <a:prstGeom prst="rect">
            <a:avLst/>
          </a:prstGeom>
        </p:spPr>
      </p:pic>
    </p:spTree>
    <p:extLst>
      <p:ext uri="{BB962C8B-B14F-4D97-AF65-F5344CB8AC3E}">
        <p14:creationId xmlns:p14="http://schemas.microsoft.com/office/powerpoint/2010/main" val="194433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Use Cases</a:t>
            </a:r>
            <a:endParaRPr lang="es-ES_tradnl" dirty="0"/>
          </a:p>
        </p:txBody>
      </p:sp>
      <p:sp>
        <p:nvSpPr>
          <p:cNvPr id="3" name="Content Placeholder 2"/>
          <p:cNvSpPr>
            <a:spLocks noGrp="1"/>
          </p:cNvSpPr>
          <p:nvPr>
            <p:ph idx="1"/>
          </p:nvPr>
        </p:nvSpPr>
        <p:spPr/>
        <p:txBody>
          <a:bodyPr/>
          <a:lstStyle/>
          <a:p>
            <a:r>
              <a:rPr lang="es-ES_tradnl" dirty="0" err="1" smtClean="0"/>
              <a:t>Application</a:t>
            </a:r>
            <a:r>
              <a:rPr lang="es-ES_tradnl" dirty="0" smtClean="0"/>
              <a:t> </a:t>
            </a:r>
            <a:r>
              <a:rPr lang="es-ES_tradnl" dirty="0" err="1" smtClean="0"/>
              <a:t>Backend</a:t>
            </a:r>
            <a:endParaRPr lang="es-ES_tradnl" dirty="0" smtClean="0"/>
          </a:p>
          <a:p>
            <a:r>
              <a:rPr lang="es-ES_tradnl" b="1" dirty="0" err="1"/>
              <a:t>Legacy</a:t>
            </a:r>
            <a:r>
              <a:rPr lang="es-ES_tradnl" b="1" dirty="0"/>
              <a:t> API </a:t>
            </a:r>
            <a:r>
              <a:rPr lang="es-ES_tradnl" b="1" dirty="0" smtClean="0"/>
              <a:t>Proxy</a:t>
            </a:r>
          </a:p>
          <a:p>
            <a:r>
              <a:rPr lang="es-ES_tradnl" dirty="0" err="1" smtClean="0"/>
              <a:t>Hybrid</a:t>
            </a:r>
            <a:endParaRPr lang="es-ES_tradnl" dirty="0"/>
          </a:p>
          <a:p>
            <a:r>
              <a:rPr lang="es-ES_tradnl" dirty="0" smtClean="0"/>
              <a:t>Real-time </a:t>
            </a:r>
            <a:r>
              <a:rPr lang="es-ES_tradnl" dirty="0" err="1" smtClean="0"/>
              <a:t>processing</a:t>
            </a:r>
            <a:r>
              <a:rPr lang="es-ES_tradnl" dirty="0" smtClean="0"/>
              <a:t> and </a:t>
            </a:r>
            <a:r>
              <a:rPr lang="es-ES_tradnl" dirty="0" err="1" smtClean="0"/>
              <a:t>analytics</a:t>
            </a:r>
            <a:endParaRPr lang="es-ES_tradnl" dirty="0" smtClean="0"/>
          </a:p>
          <a:p>
            <a:r>
              <a:rPr lang="es-ES_tradnl" dirty="0" err="1"/>
              <a:t>Push-based</a:t>
            </a:r>
            <a:r>
              <a:rPr lang="es-ES_tradnl" dirty="0"/>
              <a:t> and </a:t>
            </a:r>
            <a:r>
              <a:rPr lang="es-ES_tradnl" dirty="0" err="1"/>
              <a:t>event-driven</a:t>
            </a:r>
            <a:endParaRPr lang="es-ES_tradnl" dirty="0" smtClean="0"/>
          </a:p>
        </p:txBody>
      </p:sp>
      <p:pic>
        <p:nvPicPr>
          <p:cNvPr id="4" name="Picture 3"/>
          <p:cNvPicPr>
            <a:picLocks noChangeAspect="1"/>
          </p:cNvPicPr>
          <p:nvPr/>
        </p:nvPicPr>
        <p:blipFill>
          <a:blip r:embed="rId3"/>
          <a:stretch>
            <a:fillRect/>
          </a:stretch>
        </p:blipFill>
        <p:spPr>
          <a:xfrm>
            <a:off x="4767942" y="1845734"/>
            <a:ext cx="7424057" cy="4023360"/>
          </a:xfrm>
          <a:prstGeom prst="rect">
            <a:avLst/>
          </a:prstGeom>
        </p:spPr>
      </p:pic>
    </p:spTree>
    <p:extLst>
      <p:ext uri="{BB962C8B-B14F-4D97-AF65-F5344CB8AC3E}">
        <p14:creationId xmlns:p14="http://schemas.microsoft.com/office/powerpoint/2010/main" val="1331678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52950" y="1756410"/>
            <a:ext cx="7486650" cy="4529423"/>
          </a:xfrm>
          <a:prstGeom prst="rect">
            <a:avLst/>
          </a:prstGeom>
        </p:spPr>
      </p:pic>
      <p:sp>
        <p:nvSpPr>
          <p:cNvPr id="2" name="Title 1"/>
          <p:cNvSpPr>
            <a:spLocks noGrp="1"/>
          </p:cNvSpPr>
          <p:nvPr>
            <p:ph type="title"/>
          </p:nvPr>
        </p:nvSpPr>
        <p:spPr/>
        <p:txBody>
          <a:bodyPr/>
          <a:lstStyle/>
          <a:p>
            <a:r>
              <a:rPr lang="es-ES_tradnl" dirty="0" smtClean="0"/>
              <a:t>Use Cases</a:t>
            </a:r>
            <a:endParaRPr lang="es-ES_tradnl" dirty="0"/>
          </a:p>
        </p:txBody>
      </p:sp>
      <p:sp>
        <p:nvSpPr>
          <p:cNvPr id="3" name="Content Placeholder 2"/>
          <p:cNvSpPr>
            <a:spLocks noGrp="1"/>
          </p:cNvSpPr>
          <p:nvPr>
            <p:ph idx="1"/>
          </p:nvPr>
        </p:nvSpPr>
        <p:spPr/>
        <p:txBody>
          <a:bodyPr/>
          <a:lstStyle/>
          <a:p>
            <a:r>
              <a:rPr lang="es-ES_tradnl" dirty="0" err="1" smtClean="0"/>
              <a:t>Application</a:t>
            </a:r>
            <a:r>
              <a:rPr lang="es-ES_tradnl" dirty="0" smtClean="0"/>
              <a:t> </a:t>
            </a:r>
            <a:r>
              <a:rPr lang="es-ES_tradnl" dirty="0" err="1" smtClean="0"/>
              <a:t>Backend</a:t>
            </a:r>
            <a:endParaRPr lang="es-ES_tradnl" dirty="0" smtClean="0"/>
          </a:p>
          <a:p>
            <a:r>
              <a:rPr lang="es-ES_tradnl" dirty="0" err="1"/>
              <a:t>Legacy</a:t>
            </a:r>
            <a:r>
              <a:rPr lang="es-ES_tradnl" dirty="0"/>
              <a:t> API </a:t>
            </a:r>
            <a:r>
              <a:rPr lang="es-ES_tradnl" dirty="0" smtClean="0"/>
              <a:t>Proxy</a:t>
            </a:r>
          </a:p>
          <a:p>
            <a:r>
              <a:rPr lang="es-ES_tradnl" b="1" dirty="0" err="1" smtClean="0"/>
              <a:t>Hybrid</a:t>
            </a:r>
            <a:endParaRPr lang="es-ES_tradnl" b="1" dirty="0"/>
          </a:p>
          <a:p>
            <a:r>
              <a:rPr lang="es-ES_tradnl" dirty="0" smtClean="0"/>
              <a:t>Real-time </a:t>
            </a:r>
            <a:r>
              <a:rPr lang="es-ES_tradnl" dirty="0" err="1" smtClean="0"/>
              <a:t>processing</a:t>
            </a:r>
            <a:r>
              <a:rPr lang="es-ES_tradnl" dirty="0" smtClean="0"/>
              <a:t> and </a:t>
            </a:r>
            <a:r>
              <a:rPr lang="es-ES_tradnl" dirty="0" err="1" smtClean="0"/>
              <a:t>analytics</a:t>
            </a:r>
            <a:endParaRPr lang="es-ES_tradnl" dirty="0" smtClean="0"/>
          </a:p>
          <a:p>
            <a:r>
              <a:rPr lang="es-ES_tradnl" dirty="0" err="1"/>
              <a:t>Push-based</a:t>
            </a:r>
            <a:r>
              <a:rPr lang="es-ES_tradnl" dirty="0"/>
              <a:t> and </a:t>
            </a:r>
            <a:r>
              <a:rPr lang="es-ES_tradnl" dirty="0" err="1"/>
              <a:t>event-driven</a:t>
            </a:r>
            <a:endParaRPr lang="es-ES_tradnl" dirty="0" smtClean="0"/>
          </a:p>
        </p:txBody>
      </p:sp>
    </p:spTree>
    <p:extLst>
      <p:ext uri="{BB962C8B-B14F-4D97-AF65-F5344CB8AC3E}">
        <p14:creationId xmlns:p14="http://schemas.microsoft.com/office/powerpoint/2010/main" val="921706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91100" y="2054048"/>
            <a:ext cx="7200900" cy="3815046"/>
          </a:xfrm>
          <a:prstGeom prst="rect">
            <a:avLst/>
          </a:prstGeom>
        </p:spPr>
      </p:pic>
      <p:sp>
        <p:nvSpPr>
          <p:cNvPr id="2" name="Title 1"/>
          <p:cNvSpPr>
            <a:spLocks noGrp="1"/>
          </p:cNvSpPr>
          <p:nvPr>
            <p:ph type="title"/>
          </p:nvPr>
        </p:nvSpPr>
        <p:spPr/>
        <p:txBody>
          <a:bodyPr/>
          <a:lstStyle/>
          <a:p>
            <a:r>
              <a:rPr lang="es-ES_tradnl" dirty="0" smtClean="0"/>
              <a:t>Use Cases</a:t>
            </a:r>
            <a:endParaRPr lang="es-ES_tradnl" dirty="0"/>
          </a:p>
        </p:txBody>
      </p:sp>
      <p:sp>
        <p:nvSpPr>
          <p:cNvPr id="3" name="Content Placeholder 2"/>
          <p:cNvSpPr>
            <a:spLocks noGrp="1"/>
          </p:cNvSpPr>
          <p:nvPr>
            <p:ph idx="1"/>
          </p:nvPr>
        </p:nvSpPr>
        <p:spPr/>
        <p:txBody>
          <a:bodyPr/>
          <a:lstStyle/>
          <a:p>
            <a:r>
              <a:rPr lang="es-ES_tradnl" dirty="0" err="1" smtClean="0"/>
              <a:t>Application</a:t>
            </a:r>
            <a:r>
              <a:rPr lang="es-ES_tradnl" dirty="0" smtClean="0"/>
              <a:t> </a:t>
            </a:r>
            <a:r>
              <a:rPr lang="es-ES_tradnl" dirty="0" err="1" smtClean="0"/>
              <a:t>Backend</a:t>
            </a:r>
            <a:endParaRPr lang="es-ES_tradnl" dirty="0" smtClean="0"/>
          </a:p>
          <a:p>
            <a:r>
              <a:rPr lang="es-ES_tradnl" dirty="0" err="1"/>
              <a:t>Legacy</a:t>
            </a:r>
            <a:r>
              <a:rPr lang="es-ES_tradnl" dirty="0"/>
              <a:t> API </a:t>
            </a:r>
            <a:r>
              <a:rPr lang="es-ES_tradnl" dirty="0" smtClean="0"/>
              <a:t>Proxy</a:t>
            </a:r>
          </a:p>
          <a:p>
            <a:r>
              <a:rPr lang="es-ES_tradnl" dirty="0" err="1" smtClean="0"/>
              <a:t>Hybrid</a:t>
            </a:r>
            <a:endParaRPr lang="es-ES_tradnl" dirty="0"/>
          </a:p>
          <a:p>
            <a:r>
              <a:rPr lang="es-ES_tradnl" b="1" dirty="0" smtClean="0"/>
              <a:t>Real-time </a:t>
            </a:r>
            <a:r>
              <a:rPr lang="es-ES_tradnl" b="1" dirty="0" err="1" smtClean="0"/>
              <a:t>processing</a:t>
            </a:r>
            <a:r>
              <a:rPr lang="es-ES_tradnl" b="1" dirty="0" smtClean="0"/>
              <a:t> and </a:t>
            </a:r>
            <a:r>
              <a:rPr lang="es-ES_tradnl" b="1" dirty="0" err="1" smtClean="0"/>
              <a:t>analytics</a:t>
            </a:r>
            <a:endParaRPr lang="es-ES_tradnl" b="1" dirty="0" smtClean="0"/>
          </a:p>
          <a:p>
            <a:r>
              <a:rPr lang="es-ES_tradnl" dirty="0" err="1" smtClean="0"/>
              <a:t>Push-based</a:t>
            </a:r>
            <a:r>
              <a:rPr lang="es-ES_tradnl" dirty="0" smtClean="0"/>
              <a:t> </a:t>
            </a:r>
            <a:r>
              <a:rPr lang="es-ES_tradnl" dirty="0"/>
              <a:t>and </a:t>
            </a:r>
            <a:r>
              <a:rPr lang="es-ES_tradnl" dirty="0" err="1" smtClean="0"/>
              <a:t>event-driven</a:t>
            </a:r>
            <a:r>
              <a:rPr lang="es-ES_tradnl" dirty="0" smtClean="0"/>
              <a:t> </a:t>
            </a:r>
            <a:endParaRPr lang="es-ES_tradnl" dirty="0"/>
          </a:p>
        </p:txBody>
      </p:sp>
    </p:spTree>
    <p:extLst>
      <p:ext uri="{BB962C8B-B14F-4D97-AF65-F5344CB8AC3E}">
        <p14:creationId xmlns:p14="http://schemas.microsoft.com/office/powerpoint/2010/main" val="79452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Use Cases</a:t>
            </a:r>
            <a:endParaRPr lang="es-ES_tradnl" dirty="0"/>
          </a:p>
        </p:txBody>
      </p:sp>
      <p:sp>
        <p:nvSpPr>
          <p:cNvPr id="3" name="Content Placeholder 2"/>
          <p:cNvSpPr>
            <a:spLocks noGrp="1"/>
          </p:cNvSpPr>
          <p:nvPr>
            <p:ph idx="1"/>
          </p:nvPr>
        </p:nvSpPr>
        <p:spPr/>
        <p:txBody>
          <a:bodyPr/>
          <a:lstStyle/>
          <a:p>
            <a:r>
              <a:rPr lang="es-ES_tradnl" dirty="0" err="1" smtClean="0"/>
              <a:t>Application</a:t>
            </a:r>
            <a:r>
              <a:rPr lang="es-ES_tradnl" dirty="0" smtClean="0"/>
              <a:t> </a:t>
            </a:r>
            <a:r>
              <a:rPr lang="es-ES_tradnl" dirty="0" err="1" smtClean="0"/>
              <a:t>Backend</a:t>
            </a:r>
            <a:endParaRPr lang="es-ES_tradnl" dirty="0" smtClean="0"/>
          </a:p>
          <a:p>
            <a:r>
              <a:rPr lang="es-ES_tradnl" dirty="0" err="1"/>
              <a:t>Legacy</a:t>
            </a:r>
            <a:r>
              <a:rPr lang="es-ES_tradnl" dirty="0"/>
              <a:t> API </a:t>
            </a:r>
            <a:r>
              <a:rPr lang="es-ES_tradnl" dirty="0" smtClean="0"/>
              <a:t>Proxy</a:t>
            </a:r>
          </a:p>
          <a:p>
            <a:r>
              <a:rPr lang="es-ES_tradnl" dirty="0" err="1" smtClean="0"/>
              <a:t>Hybrid</a:t>
            </a:r>
            <a:endParaRPr lang="es-ES_tradnl" dirty="0"/>
          </a:p>
          <a:p>
            <a:r>
              <a:rPr lang="es-ES_tradnl" dirty="0" smtClean="0"/>
              <a:t>Real-time </a:t>
            </a:r>
            <a:r>
              <a:rPr lang="es-ES_tradnl" dirty="0" err="1" smtClean="0"/>
              <a:t>processing</a:t>
            </a:r>
            <a:r>
              <a:rPr lang="es-ES_tradnl" dirty="0" smtClean="0"/>
              <a:t> and </a:t>
            </a:r>
            <a:r>
              <a:rPr lang="es-ES_tradnl" dirty="0" err="1" smtClean="0"/>
              <a:t>analytics</a:t>
            </a:r>
            <a:endParaRPr lang="es-ES_tradnl" dirty="0" smtClean="0"/>
          </a:p>
          <a:p>
            <a:r>
              <a:rPr lang="es-ES_tradnl" b="1" dirty="0" err="1" smtClean="0"/>
              <a:t>Push-based</a:t>
            </a:r>
            <a:r>
              <a:rPr lang="es-ES_tradnl" b="1" dirty="0" smtClean="0"/>
              <a:t> and </a:t>
            </a:r>
            <a:r>
              <a:rPr lang="es-ES_tradnl" b="1" dirty="0" err="1" smtClean="0"/>
              <a:t>event-driven</a:t>
            </a:r>
            <a:endParaRPr lang="es-ES_tradnl" b="1" dirty="0"/>
          </a:p>
        </p:txBody>
      </p:sp>
      <p:pic>
        <p:nvPicPr>
          <p:cNvPr id="5" name="Picture 4"/>
          <p:cNvPicPr>
            <a:picLocks noChangeAspect="1"/>
          </p:cNvPicPr>
          <p:nvPr/>
        </p:nvPicPr>
        <p:blipFill>
          <a:blip r:embed="rId3"/>
          <a:stretch>
            <a:fillRect/>
          </a:stretch>
        </p:blipFill>
        <p:spPr>
          <a:xfrm>
            <a:off x="5524500" y="133350"/>
            <a:ext cx="6267450" cy="6054994"/>
          </a:xfrm>
          <a:prstGeom prst="rect">
            <a:avLst/>
          </a:prstGeom>
        </p:spPr>
      </p:pic>
    </p:spTree>
    <p:extLst>
      <p:ext uri="{BB962C8B-B14F-4D97-AF65-F5344CB8AC3E}">
        <p14:creationId xmlns:p14="http://schemas.microsoft.com/office/powerpoint/2010/main" val="3629939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4610</TotalTime>
  <Words>926</Words>
  <Application>Microsoft Macintosh PowerPoint</Application>
  <PresentationFormat>Widescreen</PresentationFormat>
  <Paragraphs>151</Paragraphs>
  <Slides>22</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Calibri Light</vt:lpstr>
      <vt:lpstr>Mangal</vt:lpstr>
      <vt:lpstr>Retrospect</vt:lpstr>
      <vt:lpstr>Getting Started with Serverless Architectures</vt:lpstr>
      <vt:lpstr>Agenda</vt:lpstr>
      <vt:lpstr>Background</vt:lpstr>
      <vt:lpstr>Principles</vt:lpstr>
      <vt:lpstr>Use Cases</vt:lpstr>
      <vt:lpstr>Use Cases</vt:lpstr>
      <vt:lpstr>Use Cases</vt:lpstr>
      <vt:lpstr>Use Cases</vt:lpstr>
      <vt:lpstr>Use Cases</vt:lpstr>
      <vt:lpstr>Patterns</vt:lpstr>
      <vt:lpstr>Patterns</vt:lpstr>
      <vt:lpstr>Patterns</vt:lpstr>
      <vt:lpstr>Patterns</vt:lpstr>
      <vt:lpstr>Patterns</vt:lpstr>
      <vt:lpstr>Cloud Providers</vt:lpstr>
      <vt:lpstr>Serverless Framework</vt:lpstr>
      <vt:lpstr>PowerPoint Presentation</vt:lpstr>
      <vt:lpstr>Reference list</vt:lpstr>
      <vt:lpstr>PowerPoint Presentation</vt:lpstr>
      <vt:lpstr>Demo</vt:lpstr>
      <vt:lpstr>Architecture</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Ronald RC</dc:creator>
  <cp:lastModifiedBy>Ronald RC</cp:lastModifiedBy>
  <cp:revision>33</cp:revision>
  <dcterms:created xsi:type="dcterms:W3CDTF">2017-10-22T22:17:01Z</dcterms:created>
  <dcterms:modified xsi:type="dcterms:W3CDTF">2017-10-27T20:52:53Z</dcterms:modified>
</cp:coreProperties>
</file>